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EDD0-4458-4468-9AB5-4058FB88BCBB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DDA8C0-FB3E-4864-84AB-23D664997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EDD0-4458-4468-9AB5-4058FB88BCBB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A8C0-FB3E-4864-84AB-23D664997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EDD0-4458-4468-9AB5-4058FB88BCBB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A8C0-FB3E-4864-84AB-23D664997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EDD0-4458-4468-9AB5-4058FB88BCBB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DDA8C0-FB3E-4864-84AB-23D664997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EDD0-4458-4468-9AB5-4058FB88BCBB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A8C0-FB3E-4864-84AB-23D66499720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EDD0-4458-4468-9AB5-4058FB88BCBB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A8C0-FB3E-4864-84AB-23D664997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EDD0-4458-4468-9AB5-4058FB88BCBB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4DDA8C0-FB3E-4864-84AB-23D66499720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EDD0-4458-4468-9AB5-4058FB88BCBB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A8C0-FB3E-4864-84AB-23D664997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EDD0-4458-4468-9AB5-4058FB88BCBB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A8C0-FB3E-4864-84AB-23D664997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EDD0-4458-4468-9AB5-4058FB88BCBB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A8C0-FB3E-4864-84AB-23D664997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EDD0-4458-4468-9AB5-4058FB88BCBB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A8C0-FB3E-4864-84AB-23D66499720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15EDD0-4458-4468-9AB5-4058FB88BCBB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DDA8C0-FB3E-4864-84AB-23D66499720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628800"/>
            <a:ext cx="8458200" cy="4320479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/>
              <a:t>учиться понимать проблему произведения, подбирать аргументы для подтверждения собственной позиции, </a:t>
            </a:r>
            <a:br>
              <a:rPr lang="ru-RU" sz="2800" dirty="0" smtClean="0"/>
            </a:br>
            <a:r>
              <a:rPr lang="ru-RU" sz="2800" dirty="0" smtClean="0"/>
              <a:t>анализировать текст, </a:t>
            </a:r>
            <a:br>
              <a:rPr lang="ru-RU" sz="2800" dirty="0" smtClean="0"/>
            </a:br>
            <a:r>
              <a:rPr lang="ru-RU" sz="2800" dirty="0" smtClean="0"/>
              <a:t>уважительно относиться к русской литературе и культуре других народов, </a:t>
            </a:r>
            <a:br>
              <a:rPr lang="ru-RU" sz="2800" dirty="0" smtClean="0"/>
            </a:br>
            <a:r>
              <a:rPr lang="ru-RU" sz="2800" dirty="0" smtClean="0"/>
              <a:t>уметь слушать и слышать</a:t>
            </a:r>
            <a:endParaRPr lang="ru-RU" sz="2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81000" y="548680"/>
            <a:ext cx="8458200" cy="792088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/>
              <a:t>Цель: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ntit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411760" y="1340768"/>
            <a:ext cx="79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5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908720"/>
            <a:ext cx="679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4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5373216"/>
            <a:ext cx="616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3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4293096"/>
            <a:ext cx="950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2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4ef4f074b9b0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67320"/>
            <a:ext cx="6984776" cy="6690680"/>
          </a:xfrm>
        </p:spPr>
      </p:pic>
      <p:sp>
        <p:nvSpPr>
          <p:cNvPr id="6" name="TextBox 5"/>
          <p:cNvSpPr txBox="1"/>
          <p:nvPr/>
        </p:nvSpPr>
        <p:spPr>
          <a:xfrm rot="19319401">
            <a:off x="2594729" y="2090277"/>
            <a:ext cx="677108" cy="16420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Понимаю проблему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4712788" flipV="1">
            <a:off x="2933423" y="2008849"/>
            <a:ext cx="188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Умею доказывать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17571365">
            <a:off x="4878666" y="2001089"/>
            <a:ext cx="2412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Умею слушать и слышать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5627493" flipV="1">
            <a:off x="3815167" y="1930831"/>
            <a:ext cx="2292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Умею анализировать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3561474">
            <a:off x="6590674" y="3431095"/>
            <a:ext cx="677108" cy="213840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/>
              <a:t>Уважаю культуру других народов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1000" y="404664"/>
            <a:ext cx="8458200" cy="2490936"/>
          </a:xfrm>
        </p:spPr>
        <p:txBody>
          <a:bodyPr>
            <a:noAutofit/>
          </a:bodyPr>
          <a:lstStyle/>
          <a:p>
            <a:r>
              <a:rPr lang="ru-RU" sz="6600" dirty="0" smtClean="0"/>
              <a:t>А можно ли оправдать?</a:t>
            </a:r>
            <a:endParaRPr lang="ru-RU" sz="6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Тема урока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Михаил Юрьевич Лермонтов и Кавказ</a:t>
            </a:r>
            <a:endParaRPr lang="ru-RU" dirty="0"/>
          </a:p>
        </p:txBody>
      </p:sp>
      <p:pic>
        <p:nvPicPr>
          <p:cNvPr id="6" name="Содержимое 5" descr="поручи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3592" y="1340768"/>
            <a:ext cx="3584558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Содержимое 7" descr="кавк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1877726"/>
            <a:ext cx="4860032" cy="39666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Эпизод из жизни на </a:t>
            </a:r>
            <a:r>
              <a:rPr lang="ru-RU" dirty="0" err="1" smtClean="0"/>
              <a:t>кавказе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600" dirty="0" smtClean="0"/>
              <a:t>Корнета </a:t>
            </a:r>
            <a:r>
              <a:rPr lang="ru-RU" sz="1600" dirty="0"/>
              <a:t>Лермонтова царь Николай велел перевести в драгунский полк на Кавказ. </a:t>
            </a:r>
            <a:endParaRPr lang="ru-RU" sz="1600" dirty="0" smtClean="0"/>
          </a:p>
          <a:p>
            <a:r>
              <a:rPr lang="ru-RU" sz="1600" dirty="0"/>
              <a:t>	</a:t>
            </a:r>
            <a:r>
              <a:rPr lang="ru-RU" sz="1600" dirty="0" smtClean="0"/>
              <a:t>На </a:t>
            </a:r>
            <a:r>
              <a:rPr lang="ru-RU" sz="1600" dirty="0"/>
              <a:t>Кавказе, как всегда, шла война. Горцам, собранным Шамилем под знамена газавата, противостояли силы Отдельного Кавказского корпуса. Штаб корпуса находился в Тифлисе. На Северном Кавказе войска были сосредоточены на Азово-Моздокской укрепленной линии, состоящей из ряда крепостей и казачьих станиц; впоследствии линия получила название Кавказской.</a:t>
            </a:r>
          </a:p>
          <a:p>
            <a:endParaRPr lang="ru-RU" dirty="0"/>
          </a:p>
        </p:txBody>
      </p:sp>
      <p:pic>
        <p:nvPicPr>
          <p:cNvPr id="5" name="Содержимое 4" descr="эпизод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65021" y="692696"/>
            <a:ext cx="5455451" cy="47525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Битва на реке </a:t>
            </a:r>
            <a:r>
              <a:rPr lang="ru-RU" dirty="0" err="1" smtClean="0"/>
              <a:t>Валерик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just"/>
            <a:r>
              <a:rPr lang="ru-RU" sz="1600" b="1" i="1" dirty="0"/>
              <a:t>Произведением, в котором наиболее полно и ярко отразились боевые впечатления поэта, навсегда осталось его большое стихотворение "</a:t>
            </a:r>
            <a:r>
              <a:rPr lang="ru-RU" sz="1600" b="1" i="1" dirty="0" err="1"/>
              <a:t>Валерик</a:t>
            </a:r>
            <a:r>
              <a:rPr lang="ru-RU" sz="1600" b="1" i="1" dirty="0"/>
              <a:t>". Это, как сообщает </a:t>
            </a:r>
            <a:r>
              <a:rPr lang="ru-RU" sz="1600" b="1" i="1" dirty="0" err="1"/>
              <a:t>лермонтовская</a:t>
            </a:r>
            <a:r>
              <a:rPr lang="ru-RU" sz="1600" b="1" i="1" dirty="0"/>
              <a:t> энциклопедия, "развернутое описание походной жизни и военных действий на Кавказе, кровопролитного боя на р. </a:t>
            </a:r>
            <a:r>
              <a:rPr lang="ru-RU" sz="1600" b="1" i="1" dirty="0" err="1"/>
              <a:t>Валерик</a:t>
            </a:r>
            <a:r>
              <a:rPr lang="ru-RU" sz="1600" b="1" i="1" dirty="0"/>
              <a:t> между отрядом генерала </a:t>
            </a:r>
            <a:r>
              <a:rPr lang="ru-RU" sz="1600" b="1" i="1" dirty="0" err="1"/>
              <a:t>Галафеева</a:t>
            </a:r>
            <a:r>
              <a:rPr lang="ru-RU" sz="1600" b="1" i="1" dirty="0"/>
              <a:t> и чеченцами 11 июля 1840 года, в котором участвовал Лермонтов. Обе стороны понесли большие потери, но существенного военного успеха достигнуто не было".</a:t>
            </a:r>
          </a:p>
          <a:p>
            <a:endParaRPr lang="ru-RU" dirty="0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954486"/>
            <a:ext cx="4962592" cy="4490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49817" y="-315416"/>
            <a:ext cx="45719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4474840" cy="4691063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rgbClr val="0070C0"/>
                </a:solidFill>
              </a:rPr>
              <a:t>В официальных военных сводках о Лермонтове сказано: "офицер этот, несмотря ни на какие опасности, исполнял возложенное на него поручение с отменным мужеством и хладнокровием и с первыми рядами храбрейших солдат ворвался в неприятельские завалы".</a:t>
            </a:r>
          </a:p>
          <a:p>
            <a:pPr algn="just"/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черкес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3853" y="764704"/>
            <a:ext cx="2782389" cy="3312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3744416" cy="5184576"/>
          </a:xfrm>
        </p:spPr>
        <p:txBody>
          <a:bodyPr>
            <a:noAutofit/>
          </a:bodyPr>
          <a:lstStyle/>
          <a:p>
            <a:r>
              <a:rPr lang="ru-RU" sz="2800" dirty="0"/>
              <a:t>Согласно обычаю горцев, оставшиеся в живых обязаны были уносить с поля сражения тела убитых сородичей, а не оставлять их на поругание врагам.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Содержимое 3" descr="1252934438_circassian-warrior-18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548680"/>
            <a:ext cx="4318025" cy="6129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504" y="1196746"/>
          <a:ext cx="9036495" cy="4896549"/>
        </p:xfrm>
        <a:graphic>
          <a:graphicData uri="http://schemas.openxmlformats.org/drawingml/2006/table">
            <a:tbl>
              <a:tblPr/>
              <a:tblGrid>
                <a:gridCol w="4517775"/>
                <a:gridCol w="4518720"/>
              </a:tblGrid>
              <a:tr h="699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Оценка поступков </a:t>
                      </a: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Гаруна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Доказательства из текста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Селим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Любимая девушка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Мать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Народ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Автор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Мое мнение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6546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Протокол суда присяжных по поэме М.Ю.Лермонтова «Беглец».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Фамилия,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имя______________________________________________________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Правы ли герои поэмы, что отвергли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Гаруна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  Какова позиция автора?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4133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должна сочетаться с мужеством.</a:t>
            </a:r>
            <a:endParaRPr lang="ru-RU" sz="2000" dirty="0"/>
          </a:p>
        </p:txBody>
      </p:sp>
      <p:pic>
        <p:nvPicPr>
          <p:cNvPr id="5" name="Содержимое 4" descr="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276939"/>
          </a:xfrm>
        </p:spPr>
      </p:pic>
      <p:sp>
        <p:nvSpPr>
          <p:cNvPr id="6" name="TextBox 5"/>
          <p:cNvSpPr txBox="1"/>
          <p:nvPr/>
        </p:nvSpPr>
        <p:spPr>
          <a:xfrm>
            <a:off x="467544" y="548680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Родина и свобода – вот, что дороже собственной жизни, утверждает Лермонтов своей поэмой «Беглец», написанной на основе горской легенды, слышанной им на Кавказе. Но любовь к родине и свободе должна сочетаться с мужеством.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Домашнее задание  по выбору: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178696" cy="4691063"/>
          </a:xfrm>
        </p:spPr>
        <p:txBody>
          <a:bodyPr>
            <a:normAutofit/>
          </a:bodyPr>
          <a:lstStyle/>
          <a:p>
            <a:pPr marL="342900" indent="-342900" algn="ctr">
              <a:buAutoNum type="arabicPeriod"/>
            </a:pPr>
            <a:r>
              <a:rPr lang="ru-RU" sz="2400" dirty="0" smtClean="0"/>
              <a:t>Создать рисованный диафильм по поэме;</a:t>
            </a:r>
          </a:p>
          <a:p>
            <a:pPr marL="342900" indent="-342900" algn="ctr">
              <a:buAutoNum type="arabicPeriod"/>
            </a:pPr>
            <a:r>
              <a:rPr lang="ru-RU" sz="2400" dirty="0" smtClean="0"/>
              <a:t>Написать киносценарий по поэме;</a:t>
            </a:r>
          </a:p>
          <a:p>
            <a:pPr marL="342900" indent="-342900" algn="ctr">
              <a:buAutoNum type="arabicPeriod"/>
            </a:pPr>
            <a:r>
              <a:rPr lang="ru-RU" sz="2400" dirty="0" smtClean="0"/>
              <a:t>Написать рассуждение на тему:  «Правы </a:t>
            </a:r>
            <a:r>
              <a:rPr lang="ru-RU" sz="2400" dirty="0"/>
              <a:t>ли герои поэмы, что отвергли </a:t>
            </a:r>
            <a:r>
              <a:rPr lang="ru-RU" sz="2400" dirty="0" err="1"/>
              <a:t>Гаруна</a:t>
            </a:r>
            <a:r>
              <a:rPr lang="ru-RU" sz="2400" dirty="0" smtClean="0"/>
              <a:t>?»  </a:t>
            </a:r>
            <a:endParaRPr lang="ru-RU" sz="24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1134616"/>
            <a:ext cx="5340350" cy="375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0813" y="4553744"/>
            <a:ext cx="191318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0"/>
            <a:ext cx="2769170" cy="410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107</TotalTime>
  <Words>320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учиться понимать проблему произведения, подбирать аргументы для подтверждения собственной позиции,  анализировать текст,  уважительно относиться к русской литературе и культуре других народов,  уметь слушать и слышать</vt:lpstr>
      <vt:lpstr>Михаил Юрьевич Лермонтов и Кавказ</vt:lpstr>
      <vt:lpstr>Эпизод из жизни на кавказе</vt:lpstr>
      <vt:lpstr>Битва на реке Валерик</vt:lpstr>
      <vt:lpstr>Слайд 5</vt:lpstr>
      <vt:lpstr>Согласно обычаю горцев, оставшиеся в живых обязаны были уносить с поля сражения тела убитых сородичей, а не оставлять их на поругание врагам. </vt:lpstr>
      <vt:lpstr>Слайд 7</vt:lpstr>
      <vt:lpstr>должна сочетаться с мужеством.</vt:lpstr>
      <vt:lpstr>Домашнее задание  по выбору: </vt:lpstr>
      <vt:lpstr>Слайд 10</vt:lpstr>
      <vt:lpstr>Слайд 11</vt:lpstr>
      <vt:lpstr>Тема урока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Юрьевич Лермонтов и Кавказ</dc:title>
  <dc:creator>Михайловна</dc:creator>
  <cp:lastModifiedBy>Михайловна</cp:lastModifiedBy>
  <cp:revision>13</cp:revision>
  <dcterms:created xsi:type="dcterms:W3CDTF">2012-02-20T13:23:49Z</dcterms:created>
  <dcterms:modified xsi:type="dcterms:W3CDTF">2012-02-20T15:11:00Z</dcterms:modified>
</cp:coreProperties>
</file>