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9" r:id="rId4"/>
    <p:sldId id="257" r:id="rId5"/>
    <p:sldId id="258" r:id="rId6"/>
    <p:sldId id="260" r:id="rId7"/>
    <p:sldId id="261" r:id="rId8"/>
    <p:sldId id="262" r:id="rId9"/>
    <p:sldId id="263" r:id="rId10"/>
    <p:sldId id="264" r:id="rId11"/>
    <p:sldId id="265" r:id="rId12"/>
    <p:sldId id="267" r:id="rId13"/>
    <p:sldId id="269" r:id="rId14"/>
    <p:sldId id="268" r:id="rId15"/>
    <p:sldId id="270" r:id="rId16"/>
    <p:sldId id="275" r:id="rId17"/>
    <p:sldId id="271" r:id="rId18"/>
    <p:sldId id="282" r:id="rId19"/>
    <p:sldId id="283" r:id="rId20"/>
    <p:sldId id="284" r:id="rId21"/>
    <p:sldId id="285" r:id="rId22"/>
    <p:sldId id="274" r:id="rId23"/>
    <p:sldId id="273" r:id="rId24"/>
    <p:sldId id="272" r:id="rId25"/>
    <p:sldId id="281" r:id="rId26"/>
    <p:sldId id="27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6" autoAdjust="0"/>
    <p:restoredTop sz="94681" autoAdjust="0"/>
  </p:normalViewPr>
  <p:slideViewPr>
    <p:cSldViewPr>
      <p:cViewPr varScale="1">
        <p:scale>
          <a:sx n="70" d="100"/>
          <a:sy n="70" d="100"/>
        </p:scale>
        <p:origin x="-1422" y="-102"/>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91503-7440-4A60-9CEF-3015E61C2B07}" type="datetimeFigureOut">
              <a:rPr lang="ru-RU" smtClean="0"/>
              <a:pPr/>
              <a:t>19.05.2011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8903D-F219-4040-A6CA-1DE2B7FA4EF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1D8903D-F219-4040-A6CA-1DE2B7FA4EF7}"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73EC7CD-BAA7-40A5-B03E-9A6FF712DF4D}" type="slidenum">
              <a:rPr lang="ru-RU"/>
              <a:pPr/>
              <a:t>15</a:t>
            </a:fld>
            <a:endParaRPr lang="ru-RU"/>
          </a:p>
        </p:txBody>
      </p:sp>
      <p:sp>
        <p:nvSpPr>
          <p:cNvPr id="6145"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ru-RU"/>
          </a:p>
        </p:txBody>
      </p:sp>
      <p:sp>
        <p:nvSpPr>
          <p:cNvPr id="6146"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lvl1pPr>
            <a:lvl2pPr marL="414640" indent="0" algn="ctr">
              <a:buNone/>
              <a:defRPr/>
            </a:lvl2pPr>
            <a:lvl3pPr marL="829280" indent="0" algn="ctr">
              <a:buNone/>
              <a:defRPr/>
            </a:lvl3pPr>
            <a:lvl4pPr marL="1243920" indent="0" algn="ctr">
              <a:buNone/>
              <a:defRPr/>
            </a:lvl4pPr>
            <a:lvl5pPr marL="1658560" indent="0" algn="ctr">
              <a:buNone/>
              <a:defRPr/>
            </a:lvl5pPr>
            <a:lvl6pPr marL="2073201" indent="0" algn="ctr">
              <a:buNone/>
              <a:defRPr/>
            </a:lvl6pPr>
            <a:lvl7pPr marL="2487841" indent="0" algn="ctr">
              <a:buNone/>
              <a:defRPr/>
            </a:lvl7pPr>
            <a:lvl8pPr marL="2902481" indent="0" algn="ctr">
              <a:buNone/>
              <a:defRPr/>
            </a:lvl8pPr>
            <a:lvl9pPr marL="3317121"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BFA780B7-AAF3-4F5E-8CB6-46927611177F}"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1AA57740-5B22-4513-B1F1-17C4250BD7D7}"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5"/>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lvl1pPr>
            <a:lvl2pPr marL="414640" indent="0">
              <a:buNone/>
              <a:defRPr sz="1600"/>
            </a:lvl2pPr>
            <a:lvl3pPr marL="829280" indent="0">
              <a:buNone/>
              <a:defRPr sz="1500"/>
            </a:lvl3pPr>
            <a:lvl4pPr marL="1243920" indent="0">
              <a:buNone/>
              <a:defRPr sz="1300"/>
            </a:lvl4pPr>
            <a:lvl5pPr marL="1658560" indent="0">
              <a:buNone/>
              <a:defRPr sz="1300"/>
            </a:lvl5pPr>
            <a:lvl6pPr marL="2073201" indent="0">
              <a:buNone/>
              <a:defRPr sz="1300"/>
            </a:lvl6pPr>
            <a:lvl7pPr marL="2487841" indent="0">
              <a:buNone/>
              <a:defRPr sz="1300"/>
            </a:lvl7pPr>
            <a:lvl8pPr marL="2902481" indent="0">
              <a:buNone/>
              <a:defRPr sz="1300"/>
            </a:lvl8pPr>
            <a:lvl9pPr marL="3317121" indent="0">
              <a:buNone/>
              <a:defRPr sz="13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2668C2F8-4DD8-4670-B14F-BF2E12F39F50}"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6480" y="1604330"/>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8240" y="1604330"/>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D5831D98-9743-4A34-B296-06CB2B1182BC}"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5072"/>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ижний колонтитул 7"/>
          <p:cNvSpPr>
            <a:spLocks noGrp="1"/>
          </p:cNvSpPr>
          <p:nvPr>
            <p:ph type="ftr" idx="11"/>
          </p:nvPr>
        </p:nvSpPr>
        <p:spPr/>
        <p:txBody>
          <a:bodyPr/>
          <a:lstStyle>
            <a:lvl1pPr>
              <a:defRPr/>
            </a:lvl1pPr>
          </a:lstStyle>
          <a:p>
            <a:endParaRPr lang="ru-RU"/>
          </a:p>
        </p:txBody>
      </p:sp>
      <p:sp>
        <p:nvSpPr>
          <p:cNvPr id="9" name="Номер слайда 8"/>
          <p:cNvSpPr>
            <a:spLocks noGrp="1"/>
          </p:cNvSpPr>
          <p:nvPr>
            <p:ph type="sldNum" idx="12"/>
          </p:nvPr>
        </p:nvSpPr>
        <p:spPr/>
        <p:txBody>
          <a:bodyPr/>
          <a:lstStyle>
            <a:lvl1pPr>
              <a:defRPr/>
            </a:lvl1pPr>
          </a:lstStyle>
          <a:p>
            <a:fld id="{FFD144DA-AEBA-4707-9A4B-16514AEE6D78}"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ижний колонтитул 3"/>
          <p:cNvSpPr>
            <a:spLocks noGrp="1"/>
          </p:cNvSpPr>
          <p:nvPr>
            <p:ph type="ftr" idx="11"/>
          </p:nvPr>
        </p:nvSpPr>
        <p:spPr/>
        <p:txBody>
          <a:bodyPr/>
          <a:lstStyle>
            <a:lvl1pPr>
              <a:defRPr/>
            </a:lvl1pPr>
          </a:lstStyle>
          <a:p>
            <a:endParaRPr lang="ru-RU"/>
          </a:p>
        </p:txBody>
      </p:sp>
      <p:sp>
        <p:nvSpPr>
          <p:cNvPr id="5" name="Номер слайда 4"/>
          <p:cNvSpPr>
            <a:spLocks noGrp="1"/>
          </p:cNvSpPr>
          <p:nvPr>
            <p:ph type="sldNum" idx="12"/>
          </p:nvPr>
        </p:nvSpPr>
        <p:spPr/>
        <p:txBody>
          <a:bodyPr/>
          <a:lstStyle>
            <a:lvl1pPr>
              <a:defRPr/>
            </a:lvl1pPr>
          </a:lstStyle>
          <a:p>
            <a:fld id="{82549C5E-EA53-44F4-B9D6-E7C0C4186606}"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ижний колонтитул 2"/>
          <p:cNvSpPr>
            <a:spLocks noGrp="1"/>
          </p:cNvSpPr>
          <p:nvPr>
            <p:ph type="ftr" idx="11"/>
          </p:nvPr>
        </p:nvSpPr>
        <p:spPr/>
        <p:txBody>
          <a:bodyPr/>
          <a:lstStyle>
            <a:lvl1pPr>
              <a:defRPr/>
            </a:lvl1pPr>
          </a:lstStyle>
          <a:p>
            <a:endParaRPr lang="ru-RU"/>
          </a:p>
        </p:txBody>
      </p:sp>
      <p:sp>
        <p:nvSpPr>
          <p:cNvPr id="4" name="Номер слайда 3"/>
          <p:cNvSpPr>
            <a:spLocks noGrp="1"/>
          </p:cNvSpPr>
          <p:nvPr>
            <p:ph type="sldNum" idx="12"/>
          </p:nvPr>
        </p:nvSpPr>
        <p:spPr/>
        <p:txBody>
          <a:bodyPr/>
          <a:lstStyle>
            <a:lvl1pPr>
              <a:defRPr/>
            </a:lvl1pPr>
          </a:lstStyle>
          <a:p>
            <a:fld id="{629BFC83-4866-4AA5-9D59-FD5D26B14923}"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523" y="273631"/>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517CC8D3-261F-4BF5-B9B0-FBFF66F46FF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3" y="4800026"/>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endParaRPr lang="ru-RU"/>
          </a:p>
        </p:txBody>
      </p:sp>
      <p:sp>
        <p:nvSpPr>
          <p:cNvPr id="4" name="Текст 3"/>
          <p:cNvSpPr>
            <a:spLocks noGrp="1"/>
          </p:cNvSpPr>
          <p:nvPr>
            <p:ph type="body" sz="half" idx="2"/>
          </p:nvPr>
        </p:nvSpPr>
        <p:spPr>
          <a:xfrm>
            <a:off x="1792803" y="5367444"/>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ижний колонтитул 5"/>
          <p:cNvSpPr>
            <a:spLocks noGrp="1"/>
          </p:cNvSpPr>
          <p:nvPr>
            <p:ph type="ftr" idx="11"/>
          </p:nvPr>
        </p:nvSpPr>
        <p:spPr/>
        <p:txBody>
          <a:bodyPr/>
          <a:lstStyle>
            <a:lvl1pPr>
              <a:defRPr/>
            </a:lvl1pPr>
          </a:lstStyle>
          <a:p>
            <a:endParaRPr lang="ru-RU"/>
          </a:p>
        </p:txBody>
      </p:sp>
      <p:sp>
        <p:nvSpPr>
          <p:cNvPr id="7" name="Номер слайда 6"/>
          <p:cNvSpPr>
            <a:spLocks noGrp="1"/>
          </p:cNvSpPr>
          <p:nvPr>
            <p:ph type="sldNum" idx="12"/>
          </p:nvPr>
        </p:nvSpPr>
        <p:spPr/>
        <p:txBody>
          <a:bodyPr/>
          <a:lstStyle>
            <a:lvl1pPr>
              <a:defRPr/>
            </a:lvl1pPr>
          </a:lstStyle>
          <a:p>
            <a:fld id="{615C8EC5-B14A-4D53-BECD-AB4C03570200}"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1B3D7F8A-3CE2-4BD6-9E7E-2861C0057364}"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5440" y="273631"/>
            <a:ext cx="2056320" cy="585421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0" y="273631"/>
            <a:ext cx="6030720" cy="585421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ижний колонтитул 4"/>
          <p:cNvSpPr>
            <a:spLocks noGrp="1"/>
          </p:cNvSpPr>
          <p:nvPr>
            <p:ph type="ftr" idx="11"/>
          </p:nvPr>
        </p:nvSpPr>
        <p:spPr/>
        <p:txBody>
          <a:bodyPr/>
          <a:lstStyle>
            <a:lvl1pPr>
              <a:defRPr/>
            </a:lvl1pPr>
          </a:lstStyle>
          <a:p>
            <a:endParaRPr lang="ru-RU"/>
          </a:p>
        </p:txBody>
      </p:sp>
      <p:sp>
        <p:nvSpPr>
          <p:cNvPr id="6" name="Номер слайда 5"/>
          <p:cNvSpPr>
            <a:spLocks noGrp="1"/>
          </p:cNvSpPr>
          <p:nvPr>
            <p:ph type="sldNum" idx="12"/>
          </p:nvPr>
        </p:nvSpPr>
        <p:spPr/>
        <p:txBody>
          <a:bodyPr/>
          <a:lstStyle>
            <a:lvl1pPr>
              <a:defRPr/>
            </a:lvl1pPr>
          </a:lstStyle>
          <a:p>
            <a:fld id="{E0D9E055-A9CA-410D-85A8-F3547BEE833A}"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480" y="273629"/>
            <a:ext cx="8225280" cy="1142040"/>
          </a:xfrm>
        </p:spPr>
        <p:txBody>
          <a:bodyPr/>
          <a:lstStyle/>
          <a:p>
            <a:r>
              <a:rPr lang="ru-RU" smtClean="0"/>
              <a:t>Образец заголовка</a:t>
            </a:r>
            <a:endParaRPr lang="ru-RU"/>
          </a:p>
        </p:txBody>
      </p:sp>
      <p:sp>
        <p:nvSpPr>
          <p:cNvPr id="3" name="Дата 2"/>
          <p:cNvSpPr>
            <a:spLocks noGrp="1"/>
          </p:cNvSpPr>
          <p:nvPr>
            <p:ph type="dt" idx="10"/>
          </p:nvPr>
        </p:nvSpPr>
        <p:spPr>
          <a:xfrm>
            <a:off x="456481" y="6247378"/>
            <a:ext cx="2126880" cy="469489"/>
          </a:xfrm>
        </p:spPr>
        <p:txBody>
          <a:bodyPr/>
          <a:lstStyle>
            <a:lvl1pPr>
              <a:defRPr/>
            </a:lvl1pPr>
          </a:lstStyle>
          <a:p>
            <a:endParaRPr lang="ru-RU"/>
          </a:p>
        </p:txBody>
      </p:sp>
      <p:sp>
        <p:nvSpPr>
          <p:cNvPr id="4" name="Нижний колонтитул 3"/>
          <p:cNvSpPr>
            <a:spLocks noGrp="1"/>
          </p:cNvSpPr>
          <p:nvPr>
            <p:ph type="ftr" idx="11"/>
          </p:nvPr>
        </p:nvSpPr>
        <p:spPr>
          <a:xfrm>
            <a:off x="3127682" y="6247378"/>
            <a:ext cx="2895840" cy="469489"/>
          </a:xfrm>
        </p:spPr>
        <p:txBody>
          <a:bodyPr/>
          <a:lstStyle>
            <a:lvl1pPr>
              <a:defRPr/>
            </a:lvl1pPr>
          </a:lstStyle>
          <a:p>
            <a:endParaRPr lang="ru-RU"/>
          </a:p>
        </p:txBody>
      </p:sp>
      <p:sp>
        <p:nvSpPr>
          <p:cNvPr id="5" name="Номер слайда 4"/>
          <p:cNvSpPr>
            <a:spLocks noGrp="1"/>
          </p:cNvSpPr>
          <p:nvPr>
            <p:ph type="sldNum" idx="12"/>
          </p:nvPr>
        </p:nvSpPr>
        <p:spPr>
          <a:xfrm>
            <a:off x="6556321" y="6247378"/>
            <a:ext cx="2126880" cy="469489"/>
          </a:xfrm>
        </p:spPr>
        <p:txBody>
          <a:bodyPr/>
          <a:lstStyle>
            <a:lvl1pPr>
              <a:defRPr/>
            </a:lvl1pPr>
          </a:lstStyle>
          <a:p>
            <a:fld id="{361F406A-EC19-491B-9744-00DA54785577}"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3E8D76-2512-4F92-803B-D86AE11078F5}" type="datetimeFigureOut">
              <a:rPr lang="ru-RU" smtClean="0"/>
              <a:pPr/>
              <a:t>19.05.2011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B889C8-98CA-4BBF-B0A9-47D18C76255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E8D76-2512-4F92-803B-D86AE11078F5}" type="datetimeFigureOut">
              <a:rPr lang="ru-RU" smtClean="0"/>
              <a:pPr/>
              <a:t>19.05.2011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889C8-98CA-4BBF-B0A9-47D18C76255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0" y="273629"/>
            <a:ext cx="8225280" cy="114204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456480" y="1604330"/>
            <a:ext cx="8225280" cy="4523515"/>
          </a:xfrm>
          <a:prstGeom prst="rect">
            <a:avLst/>
          </a:prstGeom>
          <a:noFill/>
          <a:ln w="9525">
            <a:noFill/>
            <a:round/>
            <a:headEnd/>
            <a:tailEnd/>
          </a:ln>
          <a:effectLst/>
        </p:spPr>
        <p:txBody>
          <a:bodyPr vert="horz" wrap="square" lIns="0" tIns="25466"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456481" y="6247378"/>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06002" algn="l"/>
                <a:tab pos="813444" algn="l"/>
                <a:tab pos="1220884" algn="l"/>
                <a:tab pos="1628326" algn="l"/>
                <a:tab pos="2035768" algn="l"/>
                <a:tab pos="2443209" algn="l"/>
                <a:tab pos="2850651" algn="l"/>
                <a:tab pos="3258093" algn="l"/>
                <a:tab pos="3665534" algn="l"/>
                <a:tab pos="4072977" algn="l"/>
                <a:tab pos="4480417" algn="l"/>
                <a:tab pos="4887859" algn="l"/>
                <a:tab pos="5295300" algn="l"/>
                <a:tab pos="5702743" algn="l"/>
                <a:tab pos="6110182" algn="l"/>
                <a:tab pos="6517625" algn="l"/>
                <a:tab pos="6925066" algn="l"/>
                <a:tab pos="7332508" algn="l"/>
                <a:tab pos="7739949" algn="l"/>
                <a:tab pos="8147392" algn="l"/>
              </a:tabLst>
              <a:defRPr sz="1300">
                <a:solidFill>
                  <a:srgbClr val="000000"/>
                </a:solidFill>
                <a:latin typeface="Times New Roman" pitchFamily="16" charset="0"/>
                <a:cs typeface="Arial Unicode MS" charset="0"/>
              </a:defRPr>
            </a:lvl1pPr>
          </a:lstStyle>
          <a:p>
            <a:endParaRPr lang="ru-RU"/>
          </a:p>
        </p:txBody>
      </p:sp>
      <p:sp>
        <p:nvSpPr>
          <p:cNvPr id="1028" name="Rectangle 4"/>
          <p:cNvSpPr>
            <a:spLocks noGrp="1" noChangeArrowheads="1"/>
          </p:cNvSpPr>
          <p:nvPr>
            <p:ph type="ftr"/>
          </p:nvPr>
        </p:nvSpPr>
        <p:spPr bwMode="auto">
          <a:xfrm>
            <a:off x="3127682" y="6247378"/>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0" algn="l"/>
                <a:tab pos="406002" algn="l"/>
                <a:tab pos="813444" algn="l"/>
                <a:tab pos="1220884" algn="l"/>
                <a:tab pos="1628326" algn="l"/>
                <a:tab pos="2035768" algn="l"/>
                <a:tab pos="2443209" algn="l"/>
                <a:tab pos="2850651" algn="l"/>
                <a:tab pos="3258093" algn="l"/>
                <a:tab pos="3665534" algn="l"/>
                <a:tab pos="4072977" algn="l"/>
                <a:tab pos="4480417" algn="l"/>
                <a:tab pos="4887859" algn="l"/>
                <a:tab pos="5295300" algn="l"/>
                <a:tab pos="5702743" algn="l"/>
                <a:tab pos="6110182" algn="l"/>
                <a:tab pos="6517625" algn="l"/>
                <a:tab pos="6925066" algn="l"/>
                <a:tab pos="7332508" algn="l"/>
                <a:tab pos="7739949" algn="l"/>
                <a:tab pos="8147392" algn="l"/>
              </a:tabLst>
              <a:defRPr sz="1300">
                <a:solidFill>
                  <a:srgbClr val="000000"/>
                </a:solidFill>
                <a:latin typeface="Times New Roman" pitchFamily="16" charset="0"/>
                <a:cs typeface="Arial Unicode MS" charset="0"/>
              </a:defRPr>
            </a:lvl1pPr>
          </a:lstStyle>
          <a:p>
            <a:endParaRPr lang="ru-RU"/>
          </a:p>
        </p:txBody>
      </p:sp>
      <p:sp>
        <p:nvSpPr>
          <p:cNvPr id="1029" name="Rectangle 5"/>
          <p:cNvSpPr>
            <a:spLocks noGrp="1" noChangeArrowheads="1"/>
          </p:cNvSpPr>
          <p:nvPr>
            <p:ph type="sldNum"/>
          </p:nvPr>
        </p:nvSpPr>
        <p:spPr bwMode="auto">
          <a:xfrm>
            <a:off x="6556321" y="6247378"/>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06002" algn="l"/>
                <a:tab pos="813444" algn="l"/>
                <a:tab pos="1220884" algn="l"/>
                <a:tab pos="1628326" algn="l"/>
                <a:tab pos="2035768" algn="l"/>
                <a:tab pos="2443209" algn="l"/>
                <a:tab pos="2850651" algn="l"/>
                <a:tab pos="3258093" algn="l"/>
                <a:tab pos="3665534" algn="l"/>
                <a:tab pos="4072977" algn="l"/>
                <a:tab pos="4480417" algn="l"/>
                <a:tab pos="4887859" algn="l"/>
                <a:tab pos="5295300" algn="l"/>
                <a:tab pos="5702743" algn="l"/>
                <a:tab pos="6110182" algn="l"/>
                <a:tab pos="6517625" algn="l"/>
                <a:tab pos="6925066" algn="l"/>
                <a:tab pos="7332508" algn="l"/>
                <a:tab pos="7739949" algn="l"/>
                <a:tab pos="8147392" algn="l"/>
              </a:tabLst>
              <a:defRPr sz="1300">
                <a:solidFill>
                  <a:srgbClr val="000000"/>
                </a:solidFill>
                <a:latin typeface="Times New Roman" pitchFamily="16" charset="0"/>
                <a:cs typeface="Arial Unicode MS" charset="0"/>
              </a:defRPr>
            </a:lvl1pPr>
          </a:lstStyle>
          <a:p>
            <a:fld id="{D313D5A5-08DF-45DF-8265-E669C2A5A07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790" indent="-259151"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2pPr>
      <a:lvl3pPr marL="1036599"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3pPr>
      <a:lvl4pPr marL="1451240"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4pPr>
      <a:lvl5pPr marL="1865880"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5pPr>
      <a:lvl6pPr marL="228052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516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9802"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24441" indent="-207320" algn="ctr" defTabSz="40744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10981" indent="-310981" algn="l" defTabSz="407442" rtl="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790" indent="-259151" algn="l" defTabSz="407442"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defRPr>
      </a:lvl2pPr>
      <a:lvl3pPr marL="1036599" indent="-207320" algn="l" defTabSz="407442"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defRPr>
      </a:lvl3pPr>
      <a:lvl4pPr marL="1451240" indent="-207320" algn="l" defTabSz="407442"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defRPr>
      </a:lvl4pPr>
      <a:lvl5pPr marL="1865880"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5pPr>
      <a:lvl6pPr marL="228052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516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9802"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4441" indent="-207320" algn="l" defTabSz="40744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ru-RU"/>
      </a:defPPr>
      <a:lvl1pPr marL="0" algn="l" defTabSz="829280" rtl="0" eaLnBrk="1" latinLnBrk="0" hangingPunct="1">
        <a:defRPr sz="1600" kern="1200">
          <a:solidFill>
            <a:schemeClr val="tx1"/>
          </a:solidFill>
          <a:latin typeface="+mn-lt"/>
          <a:ea typeface="+mn-ea"/>
          <a:cs typeface="+mn-cs"/>
        </a:defRPr>
      </a:lvl1pPr>
      <a:lvl2pPr marL="414640" algn="l" defTabSz="829280" rtl="0" eaLnBrk="1" latinLnBrk="0" hangingPunct="1">
        <a:defRPr sz="1600" kern="1200">
          <a:solidFill>
            <a:schemeClr val="tx1"/>
          </a:solidFill>
          <a:latin typeface="+mn-lt"/>
          <a:ea typeface="+mn-ea"/>
          <a:cs typeface="+mn-cs"/>
        </a:defRPr>
      </a:lvl2pPr>
      <a:lvl3pPr marL="829280" algn="l" defTabSz="829280" rtl="0" eaLnBrk="1" latinLnBrk="0" hangingPunct="1">
        <a:defRPr sz="1600" kern="1200">
          <a:solidFill>
            <a:schemeClr val="tx1"/>
          </a:solidFill>
          <a:latin typeface="+mn-lt"/>
          <a:ea typeface="+mn-ea"/>
          <a:cs typeface="+mn-cs"/>
        </a:defRPr>
      </a:lvl3pPr>
      <a:lvl4pPr marL="1243920" algn="l" defTabSz="829280" rtl="0" eaLnBrk="1" latinLnBrk="0" hangingPunct="1">
        <a:defRPr sz="1600" kern="1200">
          <a:solidFill>
            <a:schemeClr val="tx1"/>
          </a:solidFill>
          <a:latin typeface="+mn-lt"/>
          <a:ea typeface="+mn-ea"/>
          <a:cs typeface="+mn-cs"/>
        </a:defRPr>
      </a:lvl4pPr>
      <a:lvl5pPr marL="1658560" algn="l" defTabSz="829280" rtl="0" eaLnBrk="1" latinLnBrk="0" hangingPunct="1">
        <a:defRPr sz="1600" kern="1200">
          <a:solidFill>
            <a:schemeClr val="tx1"/>
          </a:solidFill>
          <a:latin typeface="+mn-lt"/>
          <a:ea typeface="+mn-ea"/>
          <a:cs typeface="+mn-cs"/>
        </a:defRPr>
      </a:lvl5pPr>
      <a:lvl6pPr marL="2073201" algn="l" defTabSz="829280" rtl="0" eaLnBrk="1" latinLnBrk="0" hangingPunct="1">
        <a:defRPr sz="1600" kern="1200">
          <a:solidFill>
            <a:schemeClr val="tx1"/>
          </a:solidFill>
          <a:latin typeface="+mn-lt"/>
          <a:ea typeface="+mn-ea"/>
          <a:cs typeface="+mn-cs"/>
        </a:defRPr>
      </a:lvl6pPr>
      <a:lvl7pPr marL="2487841" algn="l" defTabSz="829280" rtl="0" eaLnBrk="1" latinLnBrk="0" hangingPunct="1">
        <a:defRPr sz="1600" kern="1200">
          <a:solidFill>
            <a:schemeClr val="tx1"/>
          </a:solidFill>
          <a:latin typeface="+mn-lt"/>
          <a:ea typeface="+mn-ea"/>
          <a:cs typeface="+mn-cs"/>
        </a:defRPr>
      </a:lvl7pPr>
      <a:lvl8pPr marL="2902481" algn="l" defTabSz="829280" rtl="0" eaLnBrk="1" latinLnBrk="0" hangingPunct="1">
        <a:defRPr sz="1600" kern="1200">
          <a:solidFill>
            <a:schemeClr val="tx1"/>
          </a:solidFill>
          <a:latin typeface="+mn-lt"/>
          <a:ea typeface="+mn-ea"/>
          <a:cs typeface="+mn-cs"/>
        </a:defRPr>
      </a:lvl8pPr>
      <a:lvl9pPr marL="3317121" algn="l" defTabSz="8292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285860"/>
            <a:ext cx="8243918" cy="1470025"/>
          </a:xfrm>
        </p:spPr>
        <p:txBody>
          <a:bodyPr>
            <a:noAutofit/>
          </a:bodyPr>
          <a:lstStyle/>
          <a:p>
            <a:r>
              <a:rPr lang="ru-RU" sz="8000" b="1" dirty="0" smtClean="0">
                <a:solidFill>
                  <a:srgbClr val="002060"/>
                </a:solidFill>
              </a:rPr>
              <a:t>ООП НОО </a:t>
            </a:r>
            <a:br>
              <a:rPr lang="ru-RU" sz="8000" b="1" dirty="0" smtClean="0">
                <a:solidFill>
                  <a:srgbClr val="002060"/>
                </a:solidFill>
              </a:rPr>
            </a:br>
            <a:r>
              <a:rPr lang="ru-RU" sz="8000" b="1" dirty="0" smtClean="0">
                <a:solidFill>
                  <a:srgbClr val="002060"/>
                </a:solidFill>
              </a:rPr>
              <a:t>МОУ </a:t>
            </a:r>
            <a:r>
              <a:rPr lang="ru-RU" sz="8000" b="1" dirty="0" err="1" smtClean="0">
                <a:solidFill>
                  <a:srgbClr val="002060"/>
                </a:solidFill>
              </a:rPr>
              <a:t>Досатуйская</a:t>
            </a:r>
            <a:r>
              <a:rPr lang="ru-RU" sz="8000" b="1" dirty="0" smtClean="0">
                <a:solidFill>
                  <a:srgbClr val="002060"/>
                </a:solidFill>
              </a:rPr>
              <a:t> СОШ  </a:t>
            </a:r>
            <a:endParaRPr lang="ru-RU" sz="8000" b="1" dirty="0">
              <a:solidFill>
                <a:srgbClr val="002060"/>
              </a:solidFill>
            </a:endParaRPr>
          </a:p>
        </p:txBody>
      </p:sp>
      <p:pic>
        <p:nvPicPr>
          <p:cNvPr id="4098" name="Picture 2"/>
          <p:cNvPicPr>
            <a:picLocks noChangeAspect="1" noChangeArrowheads="1"/>
          </p:cNvPicPr>
          <p:nvPr/>
        </p:nvPicPr>
        <p:blipFill>
          <a:blip r:embed="rId2" cstate="print"/>
          <a:srcRect/>
          <a:stretch>
            <a:fillRect/>
          </a:stretch>
        </p:blipFill>
        <p:spPr bwMode="auto">
          <a:xfrm>
            <a:off x="2714612" y="3786190"/>
            <a:ext cx="3714977"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Планируемые результаты:</a:t>
            </a:r>
            <a:endParaRPr lang="ru-RU" b="1" dirty="0"/>
          </a:p>
        </p:txBody>
      </p:sp>
      <p:sp>
        <p:nvSpPr>
          <p:cNvPr id="3" name="Содержимое 2"/>
          <p:cNvSpPr>
            <a:spLocks noGrp="1"/>
          </p:cNvSpPr>
          <p:nvPr>
            <p:ph idx="1"/>
          </p:nvPr>
        </p:nvSpPr>
        <p:spPr/>
        <p:txBody>
          <a:bodyPr>
            <a:normAutofit/>
          </a:bodyPr>
          <a:lstStyle/>
          <a:p>
            <a:r>
              <a:rPr lang="ru-RU" sz="2400" b="1" i="1" dirty="0" smtClean="0"/>
              <a:t>Личностные — </a:t>
            </a:r>
            <a:r>
              <a:rPr lang="ru-RU" sz="2000" dirty="0"/>
              <a:t>готовность и способность обучающихся к саморазвитию, </a:t>
            </a:r>
            <a:r>
              <a:rPr lang="ru-RU" sz="2000" dirty="0" err="1"/>
              <a:t>сформированность</a:t>
            </a:r>
            <a:r>
              <a:rPr lang="ru-RU" sz="2000" dirty="0"/>
              <a:t> мотивации к учению и познанию, </a:t>
            </a:r>
            <a:r>
              <a:rPr lang="ru-RU" sz="2000" dirty="0" err="1" smtClean="0"/>
              <a:t>сформированность</a:t>
            </a:r>
            <a:r>
              <a:rPr lang="ru-RU" sz="2000" dirty="0" smtClean="0"/>
              <a:t> </a:t>
            </a:r>
            <a:r>
              <a:rPr lang="ru-RU" sz="2000" dirty="0"/>
              <a:t>основ российской, гражданской идентичности</a:t>
            </a:r>
            <a:r>
              <a:rPr lang="ru-RU" sz="2000" dirty="0" smtClean="0"/>
              <a:t>;</a:t>
            </a:r>
          </a:p>
          <a:p>
            <a:r>
              <a:rPr lang="ru-RU" sz="2400" b="1" i="1" dirty="0" err="1" smtClean="0"/>
              <a:t>Метапредметные</a:t>
            </a:r>
            <a:r>
              <a:rPr lang="ru-RU" sz="2400" b="1" i="1" dirty="0" smtClean="0"/>
              <a:t> </a:t>
            </a:r>
            <a:r>
              <a:rPr lang="ru-RU" sz="2400" b="1" dirty="0" smtClean="0"/>
              <a:t>—</a:t>
            </a:r>
            <a:r>
              <a:rPr lang="ru-RU" sz="2400" dirty="0" smtClean="0"/>
              <a:t> </a:t>
            </a:r>
            <a:r>
              <a:rPr lang="ru-RU" sz="2000" dirty="0"/>
              <a:t>освоенные обучающимися универсальные учебные действия (познавательные, регулятивные и коммуникативные);</a:t>
            </a:r>
          </a:p>
          <a:p>
            <a:r>
              <a:rPr lang="ru-RU" sz="2400" b="1" i="1" dirty="0" smtClean="0"/>
              <a:t>Предметные </a:t>
            </a:r>
            <a:r>
              <a:rPr lang="ru-RU" sz="2400" b="1" dirty="0"/>
              <a:t>— </a:t>
            </a:r>
            <a:r>
              <a:rPr lang="ru-RU" sz="2000" dirty="0"/>
              <a:t>освоенный обучающимися в ходе изучения учебных предметов опыт специфической для каждой предметной области деятельности по получению нового знания, его преобразованию и применению, а также система основополагающих элементов научного знания, лежащая в основе современной научной картины мира.</a:t>
            </a:r>
            <a:endParaRPr lang="ru-RU" sz="2000" b="1" i="1"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5429288"/>
          </a:xfrm>
        </p:spPr>
        <p:txBody>
          <a:bodyPr>
            <a:noAutofit/>
          </a:bodyPr>
          <a:lstStyle/>
          <a:p>
            <a:pPr algn="l"/>
            <a:r>
              <a:rPr lang="ru-RU" sz="2800" b="1" dirty="0" smtClean="0"/>
              <a:t/>
            </a:r>
            <a:br>
              <a:rPr lang="ru-RU" sz="2800" b="1" dirty="0" smtClean="0"/>
            </a:br>
            <a:r>
              <a:rPr lang="ru-RU" sz="2800" b="1" dirty="0"/>
              <a:t/>
            </a:r>
            <a:br>
              <a:rPr lang="ru-RU" sz="2800" b="1" dirty="0"/>
            </a:br>
            <a:r>
              <a:rPr lang="ru-RU" sz="2800" b="1" dirty="0" err="1" smtClean="0"/>
              <a:t>Метапредметные</a:t>
            </a:r>
            <a:r>
              <a:rPr lang="ru-RU" sz="2800" b="1" dirty="0" smtClean="0"/>
              <a:t> </a:t>
            </a:r>
            <a:r>
              <a:rPr lang="ru-RU" sz="2800" b="1" dirty="0"/>
              <a:t>результаты освоения </a:t>
            </a:r>
            <a:r>
              <a:rPr lang="ru-RU" sz="2800" b="1" dirty="0" smtClean="0"/>
              <a:t>ООП</a:t>
            </a:r>
            <a:r>
              <a:rPr lang="ru-RU" sz="2800" dirty="0" smtClean="0"/>
              <a:t>:</a:t>
            </a:r>
            <a:r>
              <a:rPr lang="ru-RU" sz="2800" dirty="0"/>
              <a:t/>
            </a:r>
            <a:br>
              <a:rPr lang="ru-RU" sz="2800" dirty="0"/>
            </a:br>
            <a:r>
              <a:rPr lang="ru-RU" sz="2800" dirty="0"/>
              <a:t> овладение способностью принимать и сохранять цели и задачи учебной деятельности, поиска средств ее </a:t>
            </a:r>
            <a:r>
              <a:rPr lang="ru-RU" sz="2800" dirty="0" smtClean="0"/>
              <a:t>осуществления. </a:t>
            </a:r>
            <a:br>
              <a:rPr lang="ru-RU" sz="2800" dirty="0" smtClean="0"/>
            </a:br>
            <a:r>
              <a:rPr lang="ru-RU" sz="2800" b="1" dirty="0" smtClean="0"/>
              <a:t>Предметные результаты освоения ООП:</a:t>
            </a:r>
            <a:r>
              <a:rPr lang="ru-RU" sz="2800" dirty="0" smtClean="0"/>
              <a:t/>
            </a:r>
            <a:br>
              <a:rPr lang="ru-RU" sz="2800" dirty="0" smtClean="0"/>
            </a:br>
            <a:r>
              <a:rPr lang="ru-RU" sz="2800" dirty="0" smtClean="0"/>
              <a:t>- филология: русский язык, литературное чтение, иностранный язык;</a:t>
            </a:r>
            <a:br>
              <a:rPr lang="ru-RU" sz="2800" dirty="0" smtClean="0"/>
            </a:br>
            <a:r>
              <a:rPr lang="ru-RU" sz="2800" dirty="0" smtClean="0"/>
              <a:t>- математика и информатика;</a:t>
            </a:r>
            <a:br>
              <a:rPr lang="ru-RU" sz="2800" dirty="0" smtClean="0"/>
            </a:br>
            <a:r>
              <a:rPr lang="ru-RU" sz="2800" dirty="0" smtClean="0"/>
              <a:t>- обществознание </a:t>
            </a:r>
            <a:r>
              <a:rPr lang="ru-RU" sz="2800" dirty="0"/>
              <a:t>и естествознание (Окружающий мир</a:t>
            </a:r>
            <a:r>
              <a:rPr lang="ru-RU" sz="2800" dirty="0" smtClean="0"/>
              <a:t>);</a:t>
            </a:r>
            <a:br>
              <a:rPr lang="ru-RU" sz="2800" dirty="0" smtClean="0"/>
            </a:br>
            <a:r>
              <a:rPr lang="ru-RU" sz="2800" dirty="0" smtClean="0"/>
              <a:t>- искусство: изобразительное искусство, музыка,       - технология;</a:t>
            </a:r>
            <a:br>
              <a:rPr lang="ru-RU" sz="2800" dirty="0" smtClean="0"/>
            </a:br>
            <a:r>
              <a:rPr lang="ru-RU" sz="2800" dirty="0" smtClean="0"/>
              <a:t>- физическая культура.</a:t>
            </a:r>
            <a:r>
              <a:rPr lang="ru-RU" sz="2400" dirty="0"/>
              <a:t/>
            </a:r>
            <a:br>
              <a:rPr lang="ru-RU" sz="2400" dirty="0"/>
            </a:br>
            <a:r>
              <a:rPr lang="ru-RU" sz="2400" dirty="0"/>
              <a:t/>
            </a:r>
            <a:br>
              <a:rPr lang="ru-RU" sz="2400" dirty="0"/>
            </a:br>
            <a:r>
              <a:rPr lang="ru-RU" sz="2400" dirty="0" smtClean="0"/>
              <a:t/>
            </a:r>
            <a:br>
              <a:rPr lang="ru-RU" sz="2400" dirty="0" smtClean="0"/>
            </a:br>
            <a:r>
              <a:rPr lang="ru-RU" sz="2400" dirty="0"/>
              <a:t/>
            </a:r>
            <a:br>
              <a:rPr lang="ru-RU" sz="2400" dirty="0"/>
            </a:b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85860"/>
            <a:ext cx="8229600" cy="1143000"/>
          </a:xfrm>
        </p:spPr>
        <p:txBody>
          <a:bodyPr>
            <a:noAutofit/>
          </a:bodyPr>
          <a:lstStyle/>
          <a:p>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3200" dirty="0" smtClean="0"/>
              <a:t>В </a:t>
            </a:r>
            <a:r>
              <a:rPr lang="ru-RU" sz="3200" dirty="0"/>
              <a:t>результате изучения </a:t>
            </a:r>
            <a:r>
              <a:rPr lang="ru-RU" sz="3200" b="1" dirty="0"/>
              <a:t>всех без исключения предметов</a:t>
            </a:r>
            <a:r>
              <a:rPr lang="ru-RU" sz="3200" dirty="0"/>
              <a:t> на ступени начального общего образования у выпускников будут сформированы </a:t>
            </a:r>
            <a:r>
              <a:rPr lang="ru-RU" sz="3200" b="1" i="1" dirty="0"/>
              <a:t>личностные,</a:t>
            </a:r>
            <a:r>
              <a:rPr lang="ru-RU" sz="3200" i="1" dirty="0"/>
              <a:t> </a:t>
            </a:r>
            <a:r>
              <a:rPr lang="ru-RU" sz="3200" b="1" i="1" dirty="0"/>
              <a:t>регулятивные, познавательные</a:t>
            </a:r>
            <a:r>
              <a:rPr lang="ru-RU" sz="3200" b="1" dirty="0"/>
              <a:t> и </a:t>
            </a:r>
            <a:r>
              <a:rPr lang="ru-RU" sz="3200" b="1" i="1" dirty="0"/>
              <a:t>коммуникативные</a:t>
            </a:r>
            <a:r>
              <a:rPr lang="ru-RU" sz="3200" dirty="0"/>
              <a:t> универсальные учебные действия как основа умения учиться.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3600" b="1" dirty="0" smtClean="0"/>
              <a:t>Учебный </a:t>
            </a:r>
            <a:r>
              <a:rPr lang="ru-RU" sz="3600" b="1" dirty="0"/>
              <a:t>план начального общего образования МОУ </a:t>
            </a:r>
            <a:r>
              <a:rPr lang="ru-RU" sz="3600" b="1" dirty="0" err="1"/>
              <a:t>Досатуйской</a:t>
            </a:r>
            <a:r>
              <a:rPr lang="ru-RU" sz="3600" b="1" dirty="0"/>
              <a:t> СОШ</a:t>
            </a:r>
            <a:r>
              <a:rPr lang="ru-RU" sz="3600" dirty="0"/>
              <a:t/>
            </a:r>
            <a:br>
              <a:rPr lang="ru-RU" sz="3600" dirty="0"/>
            </a:br>
            <a:endParaRPr lang="ru-RU" sz="3600" dirty="0"/>
          </a:p>
        </p:txBody>
      </p:sp>
      <p:sp>
        <p:nvSpPr>
          <p:cNvPr id="3" name="Содержимое 2"/>
          <p:cNvSpPr>
            <a:spLocks noGrp="1"/>
          </p:cNvSpPr>
          <p:nvPr>
            <p:ph idx="1"/>
          </p:nvPr>
        </p:nvSpPr>
        <p:spPr/>
        <p:txBody>
          <a:bodyPr/>
          <a:lstStyle/>
          <a:p>
            <a:endParaRPr lang="ru-RU" dirty="0" smtClean="0"/>
          </a:p>
          <a:p>
            <a:r>
              <a:rPr lang="ru-RU" dirty="0" smtClean="0"/>
              <a:t>Предельно </a:t>
            </a:r>
            <a:r>
              <a:rPr lang="ru-RU" dirty="0"/>
              <a:t>допустимая нагрузка при 5-дневной рабочей недели в 1 классах – 20 часов  - 21 час. Во 2 – 4 классах при 6- дневной недели – 25 часов – 26 часов.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t>Программа формирования универсальных учебных действий у обучающихся на ступени начального общего образования</a:t>
            </a:r>
            <a:r>
              <a:rPr lang="ru-RU" b="1" dirty="0"/>
              <a:t>.</a:t>
            </a:r>
            <a:endParaRPr lang="ru-RU" dirty="0"/>
          </a:p>
        </p:txBody>
      </p:sp>
      <p:sp>
        <p:nvSpPr>
          <p:cNvPr id="3" name="Содержимое 2"/>
          <p:cNvSpPr>
            <a:spLocks noGrp="1"/>
          </p:cNvSpPr>
          <p:nvPr>
            <p:ph idx="1"/>
          </p:nvPr>
        </p:nvSpPr>
        <p:spPr/>
        <p:txBody>
          <a:bodyPr>
            <a:normAutofit fontScale="92500"/>
          </a:bodyPr>
          <a:lstStyle/>
          <a:p>
            <a:pPr>
              <a:buNone/>
            </a:pPr>
            <a:r>
              <a:rPr lang="ru-RU" sz="2400" b="1" i="1" dirty="0" smtClean="0"/>
              <a:t>    Цель </a:t>
            </a:r>
            <a:r>
              <a:rPr lang="ru-RU" sz="2400" b="1" i="1" dirty="0"/>
              <a:t>программы:  </a:t>
            </a:r>
            <a:r>
              <a:rPr lang="ru-RU" sz="2400" dirty="0"/>
              <a:t>обеспечить  регулирование  различных аспектов освоения </a:t>
            </a:r>
            <a:r>
              <a:rPr lang="ru-RU" sz="2400" dirty="0" err="1"/>
              <a:t>метапредметных</a:t>
            </a:r>
            <a:r>
              <a:rPr lang="ru-RU" sz="2400" dirty="0"/>
              <a:t> умений, т.е. способов деятельности, применимых в рамках, как образовательного процесса, так и при решении проблем в реальных жизненных ситуациях</a:t>
            </a:r>
            <a:r>
              <a:rPr lang="ru-RU" sz="2400" dirty="0" smtClean="0"/>
              <a:t>.</a:t>
            </a:r>
          </a:p>
          <a:p>
            <a:pPr>
              <a:buNone/>
            </a:pPr>
            <a:r>
              <a:rPr lang="ru-RU" sz="2400" b="1" i="1" dirty="0" smtClean="0"/>
              <a:t>     Задачи </a:t>
            </a:r>
            <a:r>
              <a:rPr lang="ru-RU" sz="2400" b="1" i="1" dirty="0"/>
              <a:t>программы: </a:t>
            </a:r>
          </a:p>
          <a:p>
            <a:pPr lvl="0"/>
            <a:r>
              <a:rPr lang="ru-RU" sz="2400" dirty="0"/>
              <a:t>установить ценностные ориентиры начального образования;</a:t>
            </a:r>
          </a:p>
          <a:p>
            <a:pPr lvl="0"/>
            <a:r>
              <a:rPr lang="ru-RU" sz="2400" dirty="0"/>
              <a:t>определить состав и характеристику универсальных учебных действий;</a:t>
            </a:r>
          </a:p>
          <a:p>
            <a:pPr lvl="0"/>
            <a:r>
              <a:rPr lang="ru-RU" sz="2400" dirty="0"/>
              <a:t>выявить в содержании предметных линий  универсальные учебные действия  и  определить условия формирования  в образовательном процессе и жизненно важных ситуациях. </a:t>
            </a:r>
          </a:p>
          <a:p>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bwMode="auto">
          <a:xfrm>
            <a:off x="5286381" y="0"/>
            <a:ext cx="3714776" cy="6858000"/>
          </a:xfrm>
          <a:prstGeom prst="rect">
            <a:avLst/>
          </a:prstGeom>
          <a:ln/>
        </p:spPr>
        <p:style>
          <a:lnRef idx="2">
            <a:schemeClr val="accent5"/>
          </a:lnRef>
          <a:fillRef idx="1">
            <a:schemeClr val="lt1"/>
          </a:fillRef>
          <a:effectRef idx="0">
            <a:schemeClr val="accent5"/>
          </a:effectRef>
          <a:fontRef idx="minor">
            <a:schemeClr val="dk1"/>
          </a:fontRef>
        </p:style>
        <p:txBody>
          <a:bodyPr lIns="0" tIns="0" rIns="0" bIns="0" anchor="ctr"/>
          <a:lstStyle/>
          <a:p>
            <a:pPr marL="0" indent="0" algn="ctr">
              <a:lnSpc>
                <a:spcPct val="150000"/>
              </a:lnSpc>
              <a:spcAft>
                <a:spcPct val="0"/>
              </a:spcAft>
            </a:pPr>
            <a:r>
              <a:rPr lang="ru-RU" sz="3200" b="1" dirty="0" smtClean="0">
                <a:solidFill>
                  <a:schemeClr val="tx2"/>
                </a:solidFill>
                <a:latin typeface="Times New Roman" pitchFamily="18" charset="0"/>
                <a:cs typeface="Times New Roman" pitchFamily="18" charset="0"/>
              </a:rPr>
              <a:t>Модель выпускника начальной школы:</a:t>
            </a:r>
          </a:p>
          <a:p>
            <a:pPr marL="0" indent="0" algn="ctr">
              <a:lnSpc>
                <a:spcPct val="150000"/>
              </a:lnSpc>
              <a:spcAft>
                <a:spcPct val="0"/>
              </a:spcAft>
            </a:pPr>
            <a:r>
              <a:rPr lang="ru-RU" sz="2800" b="1" i="1" dirty="0" smtClean="0">
                <a:solidFill>
                  <a:schemeClr val="tx2"/>
                </a:solidFill>
                <a:latin typeface="Times New Roman" pitchFamily="18" charset="0"/>
                <a:cs typeface="Times New Roman" pitchFamily="18" charset="0"/>
              </a:rPr>
              <a:t>личностные качества,</a:t>
            </a:r>
          </a:p>
          <a:p>
            <a:pPr marL="0" indent="0" algn="ctr">
              <a:lnSpc>
                <a:spcPct val="150000"/>
              </a:lnSpc>
              <a:spcAft>
                <a:spcPct val="0"/>
              </a:spcAft>
            </a:pPr>
            <a:r>
              <a:rPr lang="ru-RU" sz="2800" b="1" i="1" dirty="0" smtClean="0">
                <a:solidFill>
                  <a:schemeClr val="tx2"/>
                </a:solidFill>
                <a:latin typeface="Times New Roman" pitchFamily="18" charset="0"/>
                <a:cs typeface="Times New Roman" pitchFamily="18" charset="0"/>
              </a:rPr>
              <a:t>регулятивные качества,</a:t>
            </a:r>
          </a:p>
          <a:p>
            <a:pPr marL="0" indent="0" algn="ctr">
              <a:lnSpc>
                <a:spcPct val="150000"/>
              </a:lnSpc>
              <a:spcAft>
                <a:spcPct val="0"/>
              </a:spcAft>
            </a:pPr>
            <a:r>
              <a:rPr lang="ru-RU" sz="2800" b="1" i="1" dirty="0" smtClean="0">
                <a:solidFill>
                  <a:schemeClr val="tx2"/>
                </a:solidFill>
                <a:latin typeface="Times New Roman" pitchFamily="18" charset="0"/>
                <a:cs typeface="Times New Roman" pitchFamily="18" charset="0"/>
              </a:rPr>
              <a:t>коммуникативные качества.</a:t>
            </a:r>
          </a:p>
          <a:p>
            <a:pPr marL="0" indent="0" algn="ctr">
              <a:lnSpc>
                <a:spcPct val="150000"/>
              </a:lnSpc>
              <a:spcAft>
                <a:spcPct val="0"/>
              </a:spcAft>
            </a:pPr>
            <a:endParaRPr lang="ru-RU" sz="2800" b="1" dirty="0">
              <a:solidFill>
                <a:schemeClr val="tx2"/>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Программа отдельных учебных предметов , курсов.</a:t>
            </a:r>
            <a:endParaRPr lang="ru-RU" sz="3600" dirty="0"/>
          </a:p>
        </p:txBody>
      </p:sp>
      <p:sp>
        <p:nvSpPr>
          <p:cNvPr id="3" name="Содержимое 2"/>
          <p:cNvSpPr>
            <a:spLocks noGrp="1"/>
          </p:cNvSpPr>
          <p:nvPr>
            <p:ph idx="1"/>
          </p:nvPr>
        </p:nvSpPr>
        <p:spPr>
          <a:xfrm>
            <a:off x="457200" y="1600200"/>
            <a:ext cx="8472518" cy="4525963"/>
          </a:xfrm>
        </p:spPr>
        <p:txBody>
          <a:bodyPr>
            <a:normAutofit lnSpcReduction="10000"/>
          </a:bodyPr>
          <a:lstStyle/>
          <a:p>
            <a:pPr>
              <a:buNone/>
            </a:pPr>
            <a:r>
              <a:rPr lang="ru-RU" sz="2800" i="1" dirty="0" smtClean="0"/>
              <a:t>Русский язык: </a:t>
            </a:r>
            <a:r>
              <a:rPr lang="ru-RU" sz="2400" i="1" dirty="0"/>
              <a:t>с</a:t>
            </a:r>
            <a:r>
              <a:rPr lang="ru-RU" sz="2400" dirty="0" smtClean="0"/>
              <a:t>лушание, чтение, говорение, письмо</a:t>
            </a:r>
          </a:p>
          <a:p>
            <a:pPr>
              <a:buNone/>
            </a:pPr>
            <a:r>
              <a:rPr lang="ru-RU" sz="2800" i="1" dirty="0" smtClean="0"/>
              <a:t>Чтение: </a:t>
            </a:r>
            <a:r>
              <a:rPr lang="ru-RU" sz="2400" dirty="0"/>
              <a:t>ч</a:t>
            </a:r>
            <a:r>
              <a:rPr lang="ru-RU" sz="2400" dirty="0" smtClean="0"/>
              <a:t>тение вслух, чтение </a:t>
            </a:r>
            <a:r>
              <a:rPr lang="ru-RU" sz="2400" dirty="0"/>
              <a:t>про </a:t>
            </a:r>
            <a:r>
              <a:rPr lang="ru-RU" sz="2400" dirty="0" smtClean="0"/>
              <a:t>себя, работа </a:t>
            </a:r>
            <a:r>
              <a:rPr lang="ru-RU" sz="2400" dirty="0"/>
              <a:t>с разными видами </a:t>
            </a:r>
            <a:r>
              <a:rPr lang="ru-RU" sz="2400" dirty="0" smtClean="0"/>
              <a:t>текста</a:t>
            </a:r>
            <a:r>
              <a:rPr lang="ru-RU" sz="2400" dirty="0"/>
              <a:t>,</a:t>
            </a:r>
            <a:r>
              <a:rPr lang="ru-RU" sz="2400" dirty="0" smtClean="0"/>
              <a:t> библиографическая культура, работа </a:t>
            </a:r>
            <a:r>
              <a:rPr lang="ru-RU" sz="2400" dirty="0"/>
              <a:t>с текстом художественного </a:t>
            </a:r>
            <a:r>
              <a:rPr lang="ru-RU" sz="2400" dirty="0" smtClean="0"/>
              <a:t>произведения, работа </a:t>
            </a:r>
            <a:r>
              <a:rPr lang="ru-RU" sz="2400" dirty="0"/>
              <a:t>с учебными, научно-популярными и другими текстами. </a:t>
            </a:r>
          </a:p>
          <a:p>
            <a:pPr>
              <a:buNone/>
            </a:pPr>
            <a:r>
              <a:rPr lang="ru-RU" sz="2800" i="1" dirty="0" smtClean="0"/>
              <a:t>Математика: </a:t>
            </a:r>
            <a:r>
              <a:rPr lang="ru-RU" sz="2400" dirty="0" smtClean="0"/>
              <a:t>числа </a:t>
            </a:r>
            <a:r>
              <a:rPr lang="ru-RU" sz="2400" dirty="0"/>
              <a:t>и </a:t>
            </a:r>
            <a:r>
              <a:rPr lang="ru-RU" sz="2400" dirty="0" smtClean="0"/>
              <a:t>величины, арифметические действия, работа </a:t>
            </a:r>
            <a:r>
              <a:rPr lang="ru-RU" sz="2400" dirty="0"/>
              <a:t>с текстовыми </a:t>
            </a:r>
            <a:r>
              <a:rPr lang="ru-RU" sz="2400" dirty="0" smtClean="0"/>
              <a:t>задачами, пространственные отношения, геометрические фигуры, </a:t>
            </a:r>
            <a:r>
              <a:rPr lang="ru-RU" sz="2400" dirty="0"/>
              <a:t>г</a:t>
            </a:r>
            <a:r>
              <a:rPr lang="ru-RU" sz="2400" dirty="0" smtClean="0"/>
              <a:t>еометрические величины, работа </a:t>
            </a:r>
            <a:r>
              <a:rPr lang="ru-RU" sz="2400" dirty="0"/>
              <a:t>с </a:t>
            </a:r>
            <a:r>
              <a:rPr lang="ru-RU" sz="2400" dirty="0" smtClean="0"/>
              <a:t>информацией.</a:t>
            </a:r>
          </a:p>
          <a:p>
            <a:pPr>
              <a:buNone/>
            </a:pPr>
            <a:r>
              <a:rPr lang="ru-RU" sz="2800" i="1" dirty="0" smtClean="0"/>
              <a:t>Окружающий мир: </a:t>
            </a:r>
            <a:r>
              <a:rPr lang="ru-RU" sz="2400" dirty="0"/>
              <a:t>ч</a:t>
            </a:r>
            <a:r>
              <a:rPr lang="ru-RU" sz="2400" dirty="0" smtClean="0"/>
              <a:t>еловек </a:t>
            </a:r>
            <a:r>
              <a:rPr lang="ru-RU" sz="2400" dirty="0"/>
              <a:t>и </a:t>
            </a:r>
            <a:r>
              <a:rPr lang="ru-RU" sz="2400" dirty="0" smtClean="0"/>
              <a:t>природа, человек </a:t>
            </a:r>
            <a:r>
              <a:rPr lang="ru-RU" sz="2400" dirty="0"/>
              <a:t>и </a:t>
            </a:r>
            <a:r>
              <a:rPr lang="ru-RU" sz="2400" dirty="0" smtClean="0"/>
              <a:t>общество,</a:t>
            </a:r>
            <a:endParaRPr lang="ru-RU" sz="2400" dirty="0"/>
          </a:p>
          <a:p>
            <a:pPr>
              <a:buNone/>
            </a:pPr>
            <a:r>
              <a:rPr lang="ru-RU" sz="2400" dirty="0" smtClean="0"/>
              <a:t>правила </a:t>
            </a:r>
            <a:r>
              <a:rPr lang="ru-RU" sz="2400" dirty="0"/>
              <a:t>безопасной </a:t>
            </a:r>
            <a:r>
              <a:rPr lang="ru-RU" sz="2400" dirty="0" smtClean="0"/>
              <a:t>жизни.</a:t>
            </a:r>
            <a:endParaRPr lang="ru-RU" sz="2400" dirty="0"/>
          </a:p>
          <a:p>
            <a:pPr>
              <a:buNone/>
            </a:pPr>
            <a:endParaRPr lang="ru-RU" sz="28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a:t>Программа духовно – нравственного развития и воспитания обучающихся на ступени начального общего образования.</a:t>
            </a:r>
            <a:endParaRPr lang="ru-RU" sz="3200" dirty="0"/>
          </a:p>
        </p:txBody>
      </p:sp>
      <p:sp>
        <p:nvSpPr>
          <p:cNvPr id="3" name="Содержимое 2"/>
          <p:cNvSpPr>
            <a:spLocks noGrp="1"/>
          </p:cNvSpPr>
          <p:nvPr>
            <p:ph idx="1"/>
          </p:nvPr>
        </p:nvSpPr>
        <p:spPr>
          <a:xfrm>
            <a:off x="457200" y="1600200"/>
            <a:ext cx="8229600" cy="4829196"/>
          </a:xfrm>
        </p:spPr>
        <p:txBody>
          <a:bodyPr>
            <a:normAutofit fontScale="70000" lnSpcReduction="20000"/>
          </a:bodyPr>
          <a:lstStyle/>
          <a:p>
            <a:r>
              <a:rPr lang="ru-RU" sz="2800" b="1" i="1" dirty="0"/>
              <a:t>Ц</a:t>
            </a:r>
            <a:r>
              <a:rPr lang="ru-RU" sz="2800" b="1" i="1" dirty="0" smtClean="0"/>
              <a:t>елью</a:t>
            </a:r>
            <a:r>
              <a:rPr lang="ru-RU" sz="2800" dirty="0" smtClean="0"/>
              <a:t> </a:t>
            </a:r>
            <a:r>
              <a:rPr lang="ru-RU" sz="2600" dirty="0"/>
              <a:t>является воспитание, социально-педагогическая поддержка становления и развития высоконравственного, ответственного, творческого, инициативного, компетентного гражданина России. </a:t>
            </a:r>
          </a:p>
          <a:p>
            <a:r>
              <a:rPr lang="ru-RU" sz="2800" b="1" i="1" dirty="0"/>
              <a:t>Задачи духовно-нравственного воспитания</a:t>
            </a:r>
            <a:r>
              <a:rPr lang="ru-RU" sz="2800" dirty="0"/>
              <a:t> </a:t>
            </a:r>
            <a:r>
              <a:rPr lang="ru-RU" sz="2600" dirty="0"/>
              <a:t>определены как ожидаемые результаты в логике требований к личностным результатам </a:t>
            </a:r>
            <a:r>
              <a:rPr lang="ru-RU" sz="2600" dirty="0" smtClean="0"/>
              <a:t>НОО и </a:t>
            </a:r>
            <a:r>
              <a:rPr lang="ru-RU" sz="2600" dirty="0"/>
              <a:t>предусматривают:</a:t>
            </a:r>
          </a:p>
          <a:p>
            <a:pPr>
              <a:buNone/>
            </a:pPr>
            <a:r>
              <a:rPr lang="ru-RU" sz="2600" i="1" dirty="0"/>
              <a:t>1) Воспитание </a:t>
            </a:r>
            <a:r>
              <a:rPr lang="ru-RU" sz="2600" i="1" dirty="0" smtClean="0"/>
              <a:t>гражданственности</a:t>
            </a:r>
            <a:r>
              <a:rPr lang="ru-RU" sz="2600" i="1" dirty="0"/>
              <a:t>, патриотизма, уважения к правам, свободам и обязанностям </a:t>
            </a:r>
            <a:r>
              <a:rPr lang="ru-RU" sz="2600" i="1" dirty="0" smtClean="0"/>
              <a:t>человека.</a:t>
            </a:r>
            <a:endParaRPr lang="ru-RU" sz="2600" dirty="0"/>
          </a:p>
          <a:p>
            <a:pPr>
              <a:buNone/>
            </a:pPr>
            <a:r>
              <a:rPr lang="ru-RU" sz="2600" i="1" dirty="0"/>
              <a:t>2) Воспитание нравственных чувств и этического сознания:</a:t>
            </a:r>
            <a:endParaRPr lang="ru-RU" sz="2600" dirty="0"/>
          </a:p>
          <a:p>
            <a:pPr>
              <a:buNone/>
            </a:pPr>
            <a:r>
              <a:rPr lang="ru-RU" sz="2600" i="1" dirty="0"/>
              <a:t>3) Воспитание трудолюбия, творческого отношения к учению, труду, </a:t>
            </a:r>
            <a:r>
              <a:rPr lang="ru-RU" sz="2600" i="1" dirty="0" smtClean="0"/>
              <a:t>жизни.</a:t>
            </a:r>
            <a:endParaRPr lang="ru-RU" sz="2600" dirty="0"/>
          </a:p>
          <a:p>
            <a:pPr>
              <a:buNone/>
            </a:pPr>
            <a:r>
              <a:rPr lang="ru-RU" sz="2600" i="1" dirty="0"/>
              <a:t>4) Формирование ценностного отношения к здоровью и здоровому образу </a:t>
            </a:r>
            <a:r>
              <a:rPr lang="ru-RU" sz="2600" i="1" dirty="0" smtClean="0"/>
              <a:t>жизни.</a:t>
            </a:r>
            <a:endParaRPr lang="ru-RU" sz="2600" dirty="0"/>
          </a:p>
          <a:p>
            <a:pPr>
              <a:buNone/>
            </a:pPr>
            <a:r>
              <a:rPr lang="ru-RU" sz="2600" i="1" dirty="0"/>
              <a:t>5) Воспитание ценностного отношения к природе, окружающей среде (экологическое воспитание</a:t>
            </a:r>
            <a:r>
              <a:rPr lang="ru-RU" sz="2600" i="1" dirty="0" smtClean="0"/>
              <a:t>).</a:t>
            </a:r>
            <a:endParaRPr lang="ru-RU" sz="2600" dirty="0"/>
          </a:p>
          <a:p>
            <a:pPr>
              <a:buNone/>
            </a:pPr>
            <a:r>
              <a:rPr lang="ru-RU" sz="2600" i="1" dirty="0"/>
              <a:t>6) Воспитание ценностного отношения к прекрасному, формирование представлений об эстетических идеалах и ценностях (эстетическое воспитание</a:t>
            </a:r>
            <a:r>
              <a:rPr lang="ru-RU" sz="2600" i="1" dirty="0" smtClean="0"/>
              <a:t>).</a:t>
            </a:r>
            <a:endParaRPr lang="ru-RU" sz="2600" dirty="0"/>
          </a:p>
          <a:p>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214422"/>
            <a:ext cx="8586790" cy="5286412"/>
          </a:xfrm>
        </p:spPr>
        <p:txBody>
          <a:bodyPr>
            <a:normAutofit fontScale="90000"/>
          </a:bodyPr>
          <a:lstStyle/>
          <a:p>
            <a:pPr algn="l"/>
            <a:r>
              <a:rPr lang="ru-RU" sz="3600" b="1" i="1" dirty="0"/>
              <a:t> </a:t>
            </a:r>
            <a:r>
              <a:rPr lang="ru-RU" sz="3600" b="1" i="1" dirty="0" smtClean="0"/>
              <a:t>                  </a:t>
            </a:r>
            <a:r>
              <a:rPr lang="ru-RU" sz="3600" b="1" i="1" dirty="0" smtClean="0"/>
              <a:t>           </a:t>
            </a:r>
            <a:br>
              <a:rPr lang="ru-RU" sz="3600" b="1" i="1" dirty="0" smtClean="0"/>
            </a:br>
            <a:r>
              <a:rPr lang="ru-RU" sz="3600" b="1" i="1" dirty="0" smtClean="0"/>
              <a:t/>
            </a:r>
            <a:br>
              <a:rPr lang="ru-RU" sz="3600" b="1" i="1" dirty="0" smtClean="0"/>
            </a:br>
            <a:r>
              <a:rPr lang="ru-RU" sz="3600" b="1" i="1" dirty="0" smtClean="0"/>
              <a:t>                         </a:t>
            </a:r>
            <a:r>
              <a:rPr lang="ru-RU" sz="3600" b="1" i="1" dirty="0" smtClean="0"/>
              <a:t>  </a:t>
            </a:r>
            <a:r>
              <a:rPr lang="ru-RU" sz="3600" b="1" i="1" dirty="0" smtClean="0">
                <a:solidFill>
                  <a:schemeClr val="tx2"/>
                </a:solidFill>
              </a:rPr>
              <a:t>Преемственность:</a:t>
            </a:r>
            <a:r>
              <a:rPr lang="ru-RU" sz="3100" b="1" i="1" dirty="0" smtClean="0">
                <a:solidFill>
                  <a:schemeClr val="tx2"/>
                </a:solidFill>
              </a:rPr>
              <a:t/>
            </a:r>
            <a:br>
              <a:rPr lang="ru-RU" sz="3100" b="1" i="1" dirty="0" smtClean="0">
                <a:solidFill>
                  <a:schemeClr val="tx2"/>
                </a:solidFill>
              </a:rPr>
            </a:br>
            <a:r>
              <a:rPr lang="ru-RU" sz="3100" b="1" i="1" dirty="0" smtClean="0"/>
              <a:t/>
            </a:r>
            <a:br>
              <a:rPr lang="ru-RU" sz="3100" b="1" i="1" dirty="0" smtClean="0"/>
            </a:br>
            <a:r>
              <a:rPr lang="ru-RU" sz="3100" b="1" i="1" dirty="0" smtClean="0"/>
              <a:t> </a:t>
            </a:r>
            <a:r>
              <a:rPr lang="ru-RU" sz="3100" b="1" i="1" dirty="0" smtClean="0"/>
              <a:t>               </a:t>
            </a:r>
            <a:br>
              <a:rPr lang="ru-RU" sz="3100" b="1" i="1" dirty="0" smtClean="0"/>
            </a:br>
            <a:r>
              <a:rPr lang="ru-RU" sz="3100" b="1" i="1" dirty="0" smtClean="0"/>
              <a:t/>
            </a:r>
            <a:br>
              <a:rPr lang="ru-RU" sz="3100" b="1" i="1" dirty="0" smtClean="0"/>
            </a:br>
            <a:r>
              <a:rPr lang="ru-RU" sz="3100" b="1" i="1" dirty="0" smtClean="0"/>
              <a:t>          Детский сад                  ФАП               СДК    </a:t>
            </a:r>
            <a:br>
              <a:rPr lang="ru-RU" sz="3100" b="1" i="1" dirty="0" smtClean="0"/>
            </a:br>
            <a:r>
              <a:rPr lang="ru-RU" sz="3100" b="1" i="1" dirty="0" smtClean="0"/>
              <a:t/>
            </a:r>
            <a:br>
              <a:rPr lang="ru-RU" sz="3100" b="1" i="1" dirty="0" smtClean="0"/>
            </a:br>
            <a:r>
              <a:rPr lang="ru-RU" sz="3100" b="1" i="1" dirty="0" smtClean="0">
                <a:solidFill>
                  <a:srgbClr val="7030A0"/>
                </a:solidFill>
              </a:rPr>
              <a:t> </a:t>
            </a:r>
            <a:r>
              <a:rPr lang="ru-RU" sz="3100" b="1" i="1" dirty="0" smtClean="0">
                <a:solidFill>
                  <a:srgbClr val="7030A0"/>
                </a:solidFill>
              </a:rPr>
              <a:t>                                            </a:t>
            </a:r>
            <a:br>
              <a:rPr lang="ru-RU" sz="3100" b="1" i="1" dirty="0" smtClean="0">
                <a:solidFill>
                  <a:srgbClr val="7030A0"/>
                </a:solidFill>
              </a:rPr>
            </a:br>
            <a:r>
              <a:rPr lang="ru-RU" sz="3100" b="1" i="1" dirty="0" smtClean="0">
                <a:solidFill>
                  <a:srgbClr val="7030A0"/>
                </a:solidFill>
              </a:rPr>
              <a:t> </a:t>
            </a:r>
            <a:r>
              <a:rPr lang="ru-RU" sz="3100" b="1" i="1" dirty="0" smtClean="0">
                <a:solidFill>
                  <a:srgbClr val="7030A0"/>
                </a:solidFill>
              </a:rPr>
              <a:t>                </a:t>
            </a:r>
            <a:r>
              <a:rPr lang="ru-RU" sz="3100" b="1" i="1" dirty="0" smtClean="0"/>
              <a:t>ПЧ</a:t>
            </a:r>
            <a:r>
              <a:rPr lang="ru-RU" sz="3100" b="1" i="1" dirty="0" smtClean="0">
                <a:solidFill>
                  <a:srgbClr val="7030A0"/>
                </a:solidFill>
              </a:rPr>
              <a:t>                    </a:t>
            </a:r>
            <a:r>
              <a:rPr lang="ru-RU" sz="4000" b="1" i="1" dirty="0" smtClean="0">
                <a:solidFill>
                  <a:srgbClr val="7030A0"/>
                </a:solidFill>
              </a:rPr>
              <a:t>Школа </a:t>
            </a:r>
            <a:r>
              <a:rPr lang="ru-RU" sz="3100" b="1" i="1" dirty="0" smtClean="0">
                <a:solidFill>
                  <a:srgbClr val="7030A0"/>
                </a:solidFill>
              </a:rPr>
              <a:t>                      </a:t>
            </a:r>
            <a:r>
              <a:rPr lang="ru-RU" sz="3100" b="1" i="1" dirty="0" smtClean="0"/>
              <a:t>ЖД</a:t>
            </a:r>
            <a:br>
              <a:rPr lang="ru-RU" sz="3100" b="1" i="1" dirty="0" smtClean="0"/>
            </a:br>
            <a:r>
              <a:rPr lang="ru-RU" sz="3100" b="1" i="1" dirty="0" smtClean="0"/>
              <a:t>   </a:t>
            </a:r>
            <a:br>
              <a:rPr lang="ru-RU" sz="3100" b="1" i="1" dirty="0" smtClean="0"/>
            </a:br>
            <a:r>
              <a:rPr lang="ru-RU" sz="3100" b="1" i="1" dirty="0" smtClean="0"/>
              <a:t/>
            </a:r>
            <a:br>
              <a:rPr lang="ru-RU" sz="3100" b="1" i="1" dirty="0" smtClean="0"/>
            </a:br>
            <a:r>
              <a:rPr lang="ru-RU" sz="3100" b="1" i="1" dirty="0" smtClean="0"/>
              <a:t>                 Сельская  </a:t>
            </a:r>
            <a:br>
              <a:rPr lang="ru-RU" sz="3100" b="1" i="1" dirty="0" smtClean="0"/>
            </a:br>
            <a:r>
              <a:rPr lang="ru-RU" sz="3100" b="1" i="1" dirty="0" smtClean="0"/>
              <a:t>              библиотека                               ДДТ</a:t>
            </a:r>
            <a:br>
              <a:rPr lang="ru-RU" sz="3100" b="1" i="1" dirty="0" smtClean="0"/>
            </a:br>
            <a:r>
              <a:rPr lang="ru-RU" sz="3100" b="1" i="1" dirty="0" smtClean="0"/>
              <a:t/>
            </a:r>
            <a:br>
              <a:rPr lang="ru-RU" sz="3100" b="1" i="1" dirty="0" smtClean="0"/>
            </a:br>
            <a:r>
              <a:rPr lang="ru-RU" sz="3100" b="1" i="1" dirty="0" smtClean="0"/>
              <a:t/>
            </a:r>
            <a:br>
              <a:rPr lang="ru-RU" sz="3100" b="1" i="1" dirty="0" smtClean="0"/>
            </a:br>
            <a:r>
              <a:rPr lang="ru-RU" sz="3100" b="1" i="1" dirty="0" smtClean="0"/>
              <a:t/>
            </a:r>
            <a:br>
              <a:rPr lang="ru-RU" sz="3100" b="1" i="1" dirty="0" smtClean="0"/>
            </a:br>
            <a:r>
              <a:rPr lang="ru-RU" sz="3100" b="1" i="1" dirty="0" smtClean="0"/>
              <a:t/>
            </a:r>
            <a:br>
              <a:rPr lang="ru-RU" sz="3100" b="1" i="1" dirty="0" smtClean="0"/>
            </a:br>
            <a:endParaRPr lang="ru-RU" dirty="0"/>
          </a:p>
        </p:txBody>
      </p:sp>
      <p:cxnSp>
        <p:nvCxnSpPr>
          <p:cNvPr id="4" name="Прямая со стрелкой 3"/>
          <p:cNvCxnSpPr/>
          <p:nvPr/>
        </p:nvCxnSpPr>
        <p:spPr>
          <a:xfrm rot="16200000" flipV="1">
            <a:off x="2964645" y="2750339"/>
            <a:ext cx="92869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5400000" flipH="1" flipV="1">
            <a:off x="4179091" y="3036091"/>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5214942" y="2714620"/>
            <a:ext cx="121444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0800000">
            <a:off x="2285984" y="3857628"/>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357818" y="3929066"/>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2928926" y="4214818"/>
            <a:ext cx="857256"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H="1">
            <a:off x="5000628" y="4286256"/>
            <a:ext cx="928694"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42852"/>
            <a:ext cx="7772400" cy="1470025"/>
          </a:xfrm>
        </p:spPr>
        <p:txBody>
          <a:bodyPr rtlCol="0">
            <a:normAutofit/>
          </a:bodyPr>
          <a:lstStyle/>
          <a:p>
            <a:pPr eaLnBrk="1" fontAlgn="auto" hangingPunct="1">
              <a:spcAft>
                <a:spcPts val="0"/>
              </a:spcAft>
              <a:defRPr/>
            </a:pPr>
            <a:r>
              <a:rPr lang="ru-RU" dirty="0" smtClean="0">
                <a:effectLst>
                  <a:glow rad="139700">
                    <a:schemeClr val="accent1">
                      <a:satMod val="175000"/>
                      <a:alpha val="40000"/>
                    </a:schemeClr>
                  </a:glow>
                </a:effectLst>
              </a:rPr>
              <a:t>Внеурочная деятельность</a:t>
            </a: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defRPr/>
            </a:pPr>
            <a:r>
              <a:rPr lang="ru-RU" dirty="0" smtClean="0"/>
              <a:t>    </a:t>
            </a:r>
          </a:p>
        </p:txBody>
      </p:sp>
      <p:graphicFrame>
        <p:nvGraphicFramePr>
          <p:cNvPr id="4" name="Таблица 3"/>
          <p:cNvGraphicFramePr>
            <a:graphicFrameLocks noGrp="1"/>
          </p:cNvGraphicFramePr>
          <p:nvPr/>
        </p:nvGraphicFramePr>
        <p:xfrm>
          <a:off x="285750" y="1643063"/>
          <a:ext cx="8644002" cy="3474720"/>
        </p:xfrm>
        <a:graphic>
          <a:graphicData uri="http://schemas.openxmlformats.org/drawingml/2006/table">
            <a:tbl>
              <a:tblPr firstRow="1" bandRow="1">
                <a:tableStyleId>{5940675A-B579-460E-94D1-54222C63F5DA}</a:tableStyleId>
              </a:tblPr>
              <a:tblGrid>
                <a:gridCol w="3143274"/>
                <a:gridCol w="1214446"/>
                <a:gridCol w="1143008"/>
                <a:gridCol w="1071570"/>
                <a:gridCol w="1000132"/>
                <a:gridCol w="1071572"/>
              </a:tblGrid>
              <a:tr h="632226">
                <a:tc>
                  <a:txBody>
                    <a:bodyPr/>
                    <a:lstStyle/>
                    <a:p>
                      <a:r>
                        <a:rPr lang="ru-RU" sz="1600" b="1" i="1" dirty="0" smtClean="0"/>
                        <a:t>Направления</a:t>
                      </a:r>
                    </a:p>
                    <a:p>
                      <a:r>
                        <a:rPr lang="ru-RU" sz="1100" b="1" i="1" baseline="0" dirty="0" smtClean="0"/>
                        <a:t>                                                          </a:t>
                      </a:r>
                      <a:r>
                        <a:rPr lang="ru-RU" sz="1600" b="1" i="1" baseline="0" dirty="0" smtClean="0"/>
                        <a:t>Классы</a:t>
                      </a:r>
                      <a:endParaRPr lang="ru-RU" sz="1600" b="1" i="1" dirty="0" smtClean="0"/>
                    </a:p>
                  </a:txBody>
                  <a:tcPr>
                    <a:lnBlToTr w="12700" cap="flat" cmpd="sng" algn="ctr">
                      <a:solidFill>
                        <a:schemeClr val="tx1"/>
                      </a:solidFill>
                      <a:prstDash val="solid"/>
                      <a:round/>
                      <a:headEnd type="none" w="med" len="med"/>
                      <a:tailEnd type="none" w="med" len="med"/>
                    </a:lnBlToTr>
                  </a:tcPr>
                </a:tc>
                <a:tc>
                  <a:txBody>
                    <a:bodyPr/>
                    <a:lstStyle/>
                    <a:p>
                      <a:pPr algn="ctr"/>
                      <a:endParaRPr lang="ru-RU" b="1" i="1" dirty="0" smtClean="0"/>
                    </a:p>
                    <a:p>
                      <a:pPr algn="ctr"/>
                      <a:r>
                        <a:rPr lang="ru-RU" b="1" i="1" dirty="0" smtClean="0"/>
                        <a:t>1</a:t>
                      </a:r>
                      <a:endParaRPr lang="ru-RU" b="1" i="1" dirty="0"/>
                    </a:p>
                  </a:txBody>
                  <a:tcPr/>
                </a:tc>
                <a:tc>
                  <a:txBody>
                    <a:bodyPr/>
                    <a:lstStyle/>
                    <a:p>
                      <a:pPr algn="ctr"/>
                      <a:endParaRPr lang="ru-RU" b="1" i="1" dirty="0" smtClean="0"/>
                    </a:p>
                    <a:p>
                      <a:pPr algn="ctr"/>
                      <a:r>
                        <a:rPr lang="ru-RU" b="1" i="1" dirty="0" smtClean="0"/>
                        <a:t>2</a:t>
                      </a:r>
                      <a:endParaRPr lang="ru-RU" b="1" i="1" dirty="0"/>
                    </a:p>
                  </a:txBody>
                  <a:tcPr/>
                </a:tc>
                <a:tc>
                  <a:txBody>
                    <a:bodyPr/>
                    <a:lstStyle/>
                    <a:p>
                      <a:pPr algn="ctr"/>
                      <a:endParaRPr lang="ru-RU" b="1" i="1" dirty="0" smtClean="0"/>
                    </a:p>
                    <a:p>
                      <a:pPr algn="ctr"/>
                      <a:r>
                        <a:rPr lang="ru-RU" b="1" i="1" dirty="0" smtClean="0"/>
                        <a:t>3</a:t>
                      </a:r>
                      <a:endParaRPr lang="ru-RU" b="1" i="1" dirty="0"/>
                    </a:p>
                  </a:txBody>
                  <a:tcPr/>
                </a:tc>
                <a:tc>
                  <a:txBody>
                    <a:bodyPr/>
                    <a:lstStyle/>
                    <a:p>
                      <a:pPr algn="ctr"/>
                      <a:endParaRPr lang="ru-RU" b="1" i="1" dirty="0" smtClean="0"/>
                    </a:p>
                    <a:p>
                      <a:pPr algn="ctr"/>
                      <a:r>
                        <a:rPr lang="ru-RU" b="1" i="1" dirty="0" smtClean="0"/>
                        <a:t>4</a:t>
                      </a:r>
                      <a:endParaRPr lang="ru-RU" b="1" i="1" dirty="0"/>
                    </a:p>
                  </a:txBody>
                  <a:tcPr/>
                </a:tc>
                <a:tc>
                  <a:txBody>
                    <a:bodyPr/>
                    <a:lstStyle/>
                    <a:p>
                      <a:pPr algn="ctr"/>
                      <a:endParaRPr lang="ru-RU" b="1" i="1" dirty="0" smtClean="0"/>
                    </a:p>
                    <a:p>
                      <a:pPr algn="ctr"/>
                      <a:r>
                        <a:rPr lang="ru-RU" b="1" i="1" dirty="0" smtClean="0"/>
                        <a:t>Всего</a:t>
                      </a:r>
                      <a:endParaRPr lang="ru-RU" b="1" i="1" dirty="0"/>
                    </a:p>
                  </a:txBody>
                  <a:tcPr/>
                </a:tc>
              </a:tr>
              <a:tr h="316113">
                <a:tc>
                  <a:txBody>
                    <a:bodyPr/>
                    <a:lstStyle/>
                    <a:p>
                      <a:r>
                        <a:rPr lang="ru-RU" dirty="0" smtClean="0"/>
                        <a:t>Спортивно-оздоровительное</a:t>
                      </a:r>
                      <a:endParaRPr lang="ru-RU" dirty="0"/>
                    </a:p>
                  </a:txBody>
                  <a:tcPr/>
                </a:tc>
                <a:tc>
                  <a:txBody>
                    <a:bodyPr/>
                    <a:lstStyle/>
                    <a:p>
                      <a:pPr algn="ctr"/>
                      <a:r>
                        <a:rPr lang="ru-RU" dirty="0" smtClean="0"/>
                        <a:t>3</a:t>
                      </a:r>
                      <a:endParaRPr lang="ru-RU" dirty="0"/>
                    </a:p>
                  </a:txBody>
                  <a:tcPr/>
                </a:tc>
                <a:tc>
                  <a:txBody>
                    <a:bodyPr/>
                    <a:lstStyle/>
                    <a:p>
                      <a:pPr algn="ctr"/>
                      <a:r>
                        <a:rPr lang="ru-RU" dirty="0" smtClean="0"/>
                        <a:t>3</a:t>
                      </a:r>
                      <a:endParaRPr lang="ru-RU" dirty="0"/>
                    </a:p>
                  </a:txBody>
                  <a:tcPr/>
                </a:tc>
                <a:tc>
                  <a:txBody>
                    <a:bodyPr/>
                    <a:lstStyle/>
                    <a:p>
                      <a:pPr algn="ctr"/>
                      <a:r>
                        <a:rPr lang="ru-RU" dirty="0" smtClean="0"/>
                        <a:t>3</a:t>
                      </a:r>
                      <a:endParaRPr lang="ru-RU" dirty="0"/>
                    </a:p>
                  </a:txBody>
                  <a:tcPr/>
                </a:tc>
                <a:tc>
                  <a:txBody>
                    <a:bodyPr/>
                    <a:lstStyle/>
                    <a:p>
                      <a:pPr algn="ctr"/>
                      <a:r>
                        <a:rPr lang="ru-RU" dirty="0" smtClean="0"/>
                        <a:t>3</a:t>
                      </a:r>
                      <a:endParaRPr lang="ru-RU" dirty="0"/>
                    </a:p>
                  </a:txBody>
                  <a:tcPr/>
                </a:tc>
                <a:tc>
                  <a:txBody>
                    <a:bodyPr/>
                    <a:lstStyle/>
                    <a:p>
                      <a:pPr algn="ctr"/>
                      <a:r>
                        <a:rPr lang="ru-RU" dirty="0" smtClean="0"/>
                        <a:t>12</a:t>
                      </a:r>
                      <a:endParaRPr lang="ru-RU" dirty="0"/>
                    </a:p>
                  </a:txBody>
                  <a:tcPr/>
                </a:tc>
              </a:tr>
              <a:tr h="316113">
                <a:tc>
                  <a:txBody>
                    <a:bodyPr/>
                    <a:lstStyle/>
                    <a:p>
                      <a:r>
                        <a:rPr lang="ru-RU" dirty="0" smtClean="0"/>
                        <a:t>Художественно-эстетическое</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8</a:t>
                      </a:r>
                      <a:endParaRPr lang="ru-RU" dirty="0"/>
                    </a:p>
                  </a:txBody>
                  <a:tcPr/>
                </a:tc>
              </a:tr>
              <a:tr h="316113">
                <a:tc>
                  <a:txBody>
                    <a:bodyPr/>
                    <a:lstStyle/>
                    <a:p>
                      <a:r>
                        <a:rPr lang="ru-RU" dirty="0" smtClean="0"/>
                        <a:t>Научно-познавательное</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8</a:t>
                      </a:r>
                      <a:endParaRPr lang="ru-RU" dirty="0"/>
                    </a:p>
                  </a:txBody>
                  <a:tcPr/>
                </a:tc>
              </a:tr>
              <a:tr h="316113">
                <a:tc>
                  <a:txBody>
                    <a:bodyPr/>
                    <a:lstStyle/>
                    <a:p>
                      <a:r>
                        <a:rPr lang="ru-RU" dirty="0" smtClean="0"/>
                        <a:t>Военно-патриотическое</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8</a:t>
                      </a:r>
                      <a:endParaRPr lang="ru-RU" dirty="0"/>
                    </a:p>
                  </a:txBody>
                  <a:tcPr/>
                </a:tc>
              </a:tr>
              <a:tr h="316113">
                <a:tc>
                  <a:txBody>
                    <a:bodyPr/>
                    <a:lstStyle/>
                    <a:p>
                      <a:r>
                        <a:rPr lang="ru-RU" dirty="0" smtClean="0"/>
                        <a:t>Общественно-полезная деятельность</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2</a:t>
                      </a:r>
                      <a:endParaRPr lang="ru-RU" dirty="0"/>
                    </a:p>
                  </a:txBody>
                  <a:tcPr/>
                </a:tc>
                <a:tc>
                  <a:txBody>
                    <a:bodyPr/>
                    <a:lstStyle/>
                    <a:p>
                      <a:pPr algn="ctr"/>
                      <a:r>
                        <a:rPr lang="ru-RU" dirty="0" smtClean="0"/>
                        <a:t>8</a:t>
                      </a:r>
                      <a:endParaRPr lang="ru-RU" dirty="0"/>
                    </a:p>
                  </a:txBody>
                  <a:tcPr/>
                </a:tc>
              </a:tr>
              <a:tr h="316113">
                <a:tc>
                  <a:txBody>
                    <a:bodyPr/>
                    <a:lstStyle/>
                    <a:p>
                      <a:r>
                        <a:rPr lang="ru-RU" dirty="0" smtClean="0"/>
                        <a:t>Проектная деятельность</a:t>
                      </a:r>
                      <a:endParaRPr lang="ru-RU" dirty="0"/>
                    </a:p>
                  </a:txBody>
                  <a:tcPr/>
                </a:tc>
                <a:tc>
                  <a:txBody>
                    <a:bodyPr/>
                    <a:lstStyle/>
                    <a:p>
                      <a:pPr algn="ctr"/>
                      <a:r>
                        <a:rPr lang="ru-RU" dirty="0" smtClean="0"/>
                        <a:t>1</a:t>
                      </a:r>
                      <a:endParaRPr lang="ru-RU" dirty="0"/>
                    </a:p>
                  </a:txBody>
                  <a:tcPr/>
                </a:tc>
                <a:tc>
                  <a:txBody>
                    <a:bodyPr/>
                    <a:lstStyle/>
                    <a:p>
                      <a:pPr algn="ctr"/>
                      <a:r>
                        <a:rPr lang="ru-RU" dirty="0" smtClean="0"/>
                        <a:t>1</a:t>
                      </a:r>
                      <a:endParaRPr lang="ru-RU" dirty="0"/>
                    </a:p>
                  </a:txBody>
                  <a:tcPr/>
                </a:tc>
                <a:tc>
                  <a:txBody>
                    <a:bodyPr/>
                    <a:lstStyle/>
                    <a:p>
                      <a:pPr algn="ctr"/>
                      <a:r>
                        <a:rPr lang="ru-RU" dirty="0" smtClean="0"/>
                        <a:t>1</a:t>
                      </a:r>
                      <a:endParaRPr lang="ru-RU" dirty="0"/>
                    </a:p>
                  </a:txBody>
                  <a:tcPr/>
                </a:tc>
                <a:tc>
                  <a:txBody>
                    <a:bodyPr/>
                    <a:lstStyle/>
                    <a:p>
                      <a:pPr algn="ctr"/>
                      <a:r>
                        <a:rPr lang="ru-RU" dirty="0" smtClean="0"/>
                        <a:t>1</a:t>
                      </a:r>
                      <a:endParaRPr lang="ru-RU" dirty="0"/>
                    </a:p>
                  </a:txBody>
                  <a:tcPr/>
                </a:tc>
                <a:tc>
                  <a:txBody>
                    <a:bodyPr/>
                    <a:lstStyle/>
                    <a:p>
                      <a:pPr algn="ctr"/>
                      <a:r>
                        <a:rPr lang="ru-RU" dirty="0" smtClean="0"/>
                        <a:t>4</a:t>
                      </a:r>
                      <a:endParaRPr lang="ru-RU" dirty="0"/>
                    </a:p>
                  </a:txBody>
                  <a:tcPr/>
                </a:tc>
              </a:tr>
              <a:tr h="316113">
                <a:tc>
                  <a:txBody>
                    <a:bodyPr/>
                    <a:lstStyle/>
                    <a:p>
                      <a:r>
                        <a:rPr lang="ru-RU" dirty="0" smtClean="0"/>
                        <a:t>Итого</a:t>
                      </a:r>
                      <a:endParaRPr lang="ru-RU" dirty="0"/>
                    </a:p>
                  </a:txBody>
                  <a:tcPr/>
                </a:tc>
                <a:tc>
                  <a:txBody>
                    <a:bodyPr/>
                    <a:lstStyle/>
                    <a:p>
                      <a:pPr algn="ctr"/>
                      <a:r>
                        <a:rPr lang="ru-RU" dirty="0" smtClean="0"/>
                        <a:t>10</a:t>
                      </a:r>
                      <a:endParaRPr lang="ru-RU" dirty="0"/>
                    </a:p>
                  </a:txBody>
                  <a:tcPr/>
                </a:tc>
                <a:tc>
                  <a:txBody>
                    <a:bodyPr/>
                    <a:lstStyle/>
                    <a:p>
                      <a:pPr algn="ctr"/>
                      <a:r>
                        <a:rPr lang="ru-RU" dirty="0" smtClean="0"/>
                        <a:t>10</a:t>
                      </a:r>
                      <a:endParaRPr lang="ru-RU" dirty="0"/>
                    </a:p>
                  </a:txBody>
                  <a:tcPr/>
                </a:tc>
                <a:tc>
                  <a:txBody>
                    <a:bodyPr/>
                    <a:lstStyle/>
                    <a:p>
                      <a:pPr algn="ctr"/>
                      <a:r>
                        <a:rPr lang="ru-RU" dirty="0" smtClean="0"/>
                        <a:t>10</a:t>
                      </a:r>
                      <a:endParaRPr lang="ru-RU" dirty="0"/>
                    </a:p>
                  </a:txBody>
                  <a:tcPr/>
                </a:tc>
                <a:tc>
                  <a:txBody>
                    <a:bodyPr/>
                    <a:lstStyle/>
                    <a:p>
                      <a:pPr algn="ctr"/>
                      <a:r>
                        <a:rPr lang="ru-RU" dirty="0" smtClean="0"/>
                        <a:t>10</a:t>
                      </a:r>
                      <a:endParaRPr lang="ru-RU" dirty="0"/>
                    </a:p>
                  </a:txBody>
                  <a:tcPr/>
                </a:tc>
                <a:tc>
                  <a:txBody>
                    <a:bodyPr/>
                    <a:lstStyle/>
                    <a:p>
                      <a:pPr algn="ctr"/>
                      <a:r>
                        <a:rPr lang="ru-RU" dirty="0" smtClean="0"/>
                        <a:t>40</a:t>
                      </a:r>
                      <a:endParaRPr lang="ru-RU" dirty="0"/>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Миссия школы: </a:t>
            </a:r>
            <a:r>
              <a:rPr lang="ru-RU" dirty="0"/>
              <a:t/>
            </a:r>
            <a:br>
              <a:rPr lang="ru-RU" dirty="0"/>
            </a:br>
            <a:r>
              <a:rPr lang="ru-RU" i="1" dirty="0"/>
              <a:t>Быть Человеком, </a:t>
            </a:r>
            <a:r>
              <a:rPr lang="ru-RU" dirty="0"/>
              <a:t/>
            </a:r>
            <a:br>
              <a:rPr lang="ru-RU" dirty="0"/>
            </a:br>
            <a:r>
              <a:rPr lang="ru-RU" i="1" dirty="0"/>
              <a:t>думать о Человеке, </a:t>
            </a:r>
            <a:r>
              <a:rPr lang="ru-RU" dirty="0"/>
              <a:t/>
            </a:r>
            <a:br>
              <a:rPr lang="ru-RU" dirty="0"/>
            </a:br>
            <a:r>
              <a:rPr lang="ru-RU" i="1" dirty="0"/>
              <a:t>заботится о Человеке. </a:t>
            </a:r>
            <a:r>
              <a:rPr lang="ru-RU" dirty="0"/>
              <a:t/>
            </a:r>
            <a:br>
              <a:rPr lang="ru-RU" dirty="0"/>
            </a:br>
            <a:r>
              <a:rPr lang="ru-RU" dirty="0"/>
              <a:t>           Школа, в которой бы чувствовали себя комфортно и ученики , и учителя, и родители.</a:t>
            </a:r>
            <a:br>
              <a:rPr lang="ru-RU" dirty="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a:xfrm>
            <a:off x="357158" y="1428736"/>
            <a:ext cx="8501122" cy="4286250"/>
          </a:xfrm>
        </p:spPr>
        <p:txBody>
          <a:bodyPr>
            <a:normAutofit fontScale="90000"/>
          </a:bodyPr>
          <a:lstStyle/>
          <a:p>
            <a:pPr algn="l" eaLnBrk="1" hangingPunct="1"/>
            <a:r>
              <a:rPr lang="ru-RU" sz="2800" dirty="0" smtClean="0"/>
              <a:t>Кружок «Открывая мир»</a:t>
            </a:r>
            <a:br>
              <a:rPr lang="ru-RU" sz="2800" dirty="0" smtClean="0"/>
            </a:br>
            <a:r>
              <a:rPr lang="ru-RU" sz="2800" dirty="0" smtClean="0"/>
              <a:t>Кружок «Я - исследователь»</a:t>
            </a:r>
            <a:br>
              <a:rPr lang="ru-RU" sz="2800" dirty="0" smtClean="0"/>
            </a:br>
            <a:r>
              <a:rPr lang="ru-RU" sz="2800" dirty="0" smtClean="0"/>
              <a:t>Кружок краеведение «Исток</a:t>
            </a:r>
            <a:r>
              <a:rPr lang="ru-RU" sz="2800" dirty="0" smtClean="0"/>
              <a:t>»</a:t>
            </a:r>
            <a:r>
              <a:rPr lang="ru-RU" sz="2800" dirty="0" smtClean="0"/>
              <a:t/>
            </a:r>
            <a:br>
              <a:rPr lang="ru-RU" sz="2800" dirty="0" smtClean="0"/>
            </a:br>
            <a:r>
              <a:rPr lang="ru-RU" sz="2800" dirty="0" smtClean="0"/>
              <a:t>Долгосрочный проект «Благоустроим нашу школу»</a:t>
            </a:r>
            <a:br>
              <a:rPr lang="ru-RU" sz="2800" dirty="0" smtClean="0"/>
            </a:br>
            <a:r>
              <a:rPr lang="ru-RU" sz="2800" dirty="0" smtClean="0"/>
              <a:t>Секция «Мир движения»</a:t>
            </a:r>
            <a:br>
              <a:rPr lang="ru-RU" sz="2800" dirty="0" smtClean="0"/>
            </a:br>
            <a:r>
              <a:rPr lang="ru-RU" sz="2800" dirty="0" smtClean="0"/>
              <a:t>Спортивная секция «Росток»</a:t>
            </a:r>
            <a:br>
              <a:rPr lang="ru-RU" sz="2800" dirty="0" smtClean="0"/>
            </a:br>
            <a:r>
              <a:rPr lang="ru-RU" sz="2800" dirty="0" smtClean="0"/>
              <a:t>Шашки</a:t>
            </a:r>
            <a:br>
              <a:rPr lang="ru-RU" sz="2800" dirty="0" smtClean="0"/>
            </a:br>
            <a:r>
              <a:rPr lang="ru-RU" sz="2800" dirty="0" err="1" smtClean="0"/>
              <a:t>ИЗО-студия</a:t>
            </a:r>
            <a:r>
              <a:rPr lang="ru-RU" sz="2800" dirty="0" smtClean="0"/>
              <a:t> «Синяя птица»</a:t>
            </a:r>
            <a:br>
              <a:rPr lang="ru-RU" sz="2800" dirty="0" smtClean="0"/>
            </a:br>
            <a:r>
              <a:rPr lang="ru-RU" sz="2800" dirty="0" smtClean="0"/>
              <a:t>Хореографическая студия «Акварель»</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endParaRPr lang="ru-RU" sz="2800" dirty="0" smtClean="0"/>
          </a:p>
        </p:txBody>
      </p:sp>
      <p:sp>
        <p:nvSpPr>
          <p:cNvPr id="3" name="Подзаголовок 2"/>
          <p:cNvSpPr>
            <a:spLocks noGrp="1"/>
          </p:cNvSpPr>
          <p:nvPr>
            <p:ph type="subTitle" idx="1"/>
          </p:nvPr>
        </p:nvSpPr>
        <p:spPr>
          <a:xfrm>
            <a:off x="571500" y="214313"/>
            <a:ext cx="6400800" cy="1752600"/>
          </a:xfrm>
        </p:spPr>
        <p:txBody>
          <a:bodyPr rtlCol="0">
            <a:normAutofit/>
          </a:bodyPr>
          <a:lstStyle/>
          <a:p>
            <a:pPr algn="l" eaLnBrk="1" fontAlgn="auto" hangingPunct="1">
              <a:spcAft>
                <a:spcPts val="0"/>
              </a:spcAft>
              <a:defRPr/>
            </a:pPr>
            <a:r>
              <a:rPr lang="ru-RU" dirty="0" smtClean="0"/>
              <a:t>       </a:t>
            </a:r>
          </a:p>
        </p:txBody>
      </p:sp>
      <p:sp>
        <p:nvSpPr>
          <p:cNvPr id="8" name="Заголовок 1"/>
          <p:cNvSpPr txBox="1">
            <a:spLocks/>
          </p:cNvSpPr>
          <p:nvPr/>
        </p:nvSpPr>
        <p:spPr>
          <a:xfrm>
            <a:off x="214282" y="142852"/>
            <a:ext cx="8643998" cy="928694"/>
          </a:xfrm>
          <a:prstGeom prst="rect">
            <a:avLst/>
          </a:prstGeom>
        </p:spPr>
        <p:txBody>
          <a:bodyPr anchor="ctr">
            <a:normAutofit/>
          </a:bodyPr>
          <a:lstStyle/>
          <a:p>
            <a:pPr algn="ctr" fontAlgn="auto">
              <a:spcAft>
                <a:spcPts val="0"/>
              </a:spcAft>
              <a:defRPr/>
            </a:pPr>
            <a:r>
              <a:rPr lang="ru-RU" sz="4400" dirty="0" smtClean="0">
                <a:effectLst>
                  <a:glow rad="139700">
                    <a:schemeClr val="accent1">
                      <a:satMod val="175000"/>
                      <a:alpha val="40000"/>
                    </a:schemeClr>
                  </a:glow>
                </a:effectLst>
                <a:latin typeface="+mj-lt"/>
                <a:ea typeface="+mj-ea"/>
                <a:cs typeface="+mj-cs"/>
              </a:rPr>
              <a:t>Кружки, секции</a:t>
            </a:r>
            <a:endParaRPr lang="ru-RU" sz="4400" dirty="0">
              <a:effectLst>
                <a:glow rad="139700">
                  <a:schemeClr val="accent1">
                    <a:satMod val="175000"/>
                    <a:alpha val="40000"/>
                  </a:schemeClr>
                </a:glow>
              </a:effectLst>
              <a:latin typeface="+mj-lt"/>
              <a:ea typeface="+mj-ea"/>
              <a:cs typeface="+mj-cs"/>
            </a:endParaRPr>
          </a:p>
        </p:txBody>
      </p:sp>
      <p:pic>
        <p:nvPicPr>
          <p:cNvPr id="5" name="Picture 2" descr="F:\DSC07927.JPG"/>
          <p:cNvPicPr>
            <a:picLocks noChangeAspect="1" noChangeArrowheads="1"/>
          </p:cNvPicPr>
          <p:nvPr/>
        </p:nvPicPr>
        <p:blipFill>
          <a:blip r:embed="rId2" cstate="print"/>
          <a:srcRect l="25288" r="4595"/>
          <a:stretch>
            <a:fillRect/>
          </a:stretch>
        </p:blipFill>
        <p:spPr bwMode="auto">
          <a:xfrm>
            <a:off x="6143636" y="3429000"/>
            <a:ext cx="2654796" cy="2839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user\Pictures\2010-08-20\002.jpg"/>
          <p:cNvPicPr>
            <a:picLocks noChangeAspect="1" noChangeArrowheads="1"/>
          </p:cNvPicPr>
          <p:nvPr/>
        </p:nvPicPr>
        <p:blipFill>
          <a:blip r:embed="rId3" cstate="print"/>
          <a:srcRect/>
          <a:stretch>
            <a:fillRect/>
          </a:stretch>
        </p:blipFill>
        <p:spPr bwMode="auto">
          <a:xfrm>
            <a:off x="928662" y="4500570"/>
            <a:ext cx="2795932" cy="2143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t>Программа формирования культуры здорового и безопасного образа жизни.</a:t>
            </a:r>
            <a:endParaRPr lang="ru-RU" sz="3600"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    </a:t>
            </a:r>
            <a:r>
              <a:rPr lang="ru-RU" sz="3400" b="1" i="1" dirty="0" smtClean="0"/>
              <a:t>Задачи:</a:t>
            </a:r>
          </a:p>
          <a:p>
            <a:pPr lvl="0"/>
            <a:r>
              <a:rPr lang="ru-RU" dirty="0"/>
              <a:t>сформировать представление о позитивных факторах, влияющих на здоровье; </a:t>
            </a:r>
          </a:p>
          <a:p>
            <a:pPr lvl="0"/>
            <a:r>
              <a:rPr lang="ru-RU" dirty="0"/>
              <a:t>научить обучающихся осознанно выбирать поступки, поведение, позволяющие сохранять и укреплять здоровье; </a:t>
            </a:r>
          </a:p>
          <a:p>
            <a:pPr lvl="0"/>
            <a:r>
              <a:rPr lang="ru-RU" dirty="0"/>
              <a:t>научить выполнять правила личной гигиены и развить готовность на основе её использования самостоятельно поддерживать своё здоровье; </a:t>
            </a:r>
          </a:p>
          <a:p>
            <a:pPr lvl="0"/>
            <a:r>
              <a:rPr lang="ru-RU" dirty="0"/>
              <a:t>сформировать представление о правильном (здоровом) питании, его режиме, структуре, полезных продуктах;</a:t>
            </a:r>
          </a:p>
          <a:p>
            <a:pPr lvl="0"/>
            <a:r>
              <a:rPr lang="ru-RU" dirty="0"/>
              <a:t>сформировать представление о рациональной организации режима дня, учёбы и отдыха, двигательной активности, научить ребёнка составлять, анализировать и контролировать свой режим </a:t>
            </a:r>
            <a:r>
              <a:rPr lang="ru-RU" dirty="0" smtClean="0"/>
              <a:t>дня</a:t>
            </a:r>
            <a:r>
              <a:rPr lang="ru-RU" dirty="0"/>
              <a:t>.</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229600" cy="3929090"/>
          </a:xfrm>
        </p:spPr>
        <p:txBody>
          <a:bodyPr>
            <a:normAutofit fontScale="90000"/>
          </a:bodyPr>
          <a:lstStyle/>
          <a:p>
            <a:pPr algn="l"/>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b="1" dirty="0"/>
              <a:t> </a:t>
            </a:r>
            <a:r>
              <a:rPr lang="ru-RU" dirty="0"/>
              <a:t/>
            </a:r>
            <a:br>
              <a:rPr lang="ru-RU" dirty="0"/>
            </a:br>
            <a:endParaRPr lang="ru-RU" dirty="0"/>
          </a:p>
        </p:txBody>
      </p:sp>
      <p:sp>
        <p:nvSpPr>
          <p:cNvPr id="18433" name="Rectangle 1"/>
          <p:cNvSpPr>
            <a:spLocks noChangeArrowheads="1"/>
          </p:cNvSpPr>
          <p:nvPr/>
        </p:nvSpPr>
        <p:spPr bwMode="auto">
          <a:xfrm>
            <a:off x="785786" y="285728"/>
            <a:ext cx="742955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800" b="1"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Реализация </a:t>
            </a: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дополнительных образовательных программ</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школе созданы и реализуются дополнительные образовательные программы, направленные на формирование ценности здоровья и здорового образа жизни:</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Целевая программа «Здоровье» </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Традиционными стали в  школе Дни Здоровья,  спортивные праздники «Папа, мама, я – спортивная семья»,  школьная спартакиада младших школьников.</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Программа коррекционной работы</a:t>
            </a:r>
            <a:r>
              <a:rPr lang="ru-RU" dirty="0"/>
              <a:t/>
            </a:r>
            <a:br>
              <a:rPr lang="ru-RU" dirty="0"/>
            </a:br>
            <a:endParaRPr lang="ru-RU" dirty="0"/>
          </a:p>
        </p:txBody>
      </p:sp>
      <p:sp>
        <p:nvSpPr>
          <p:cNvPr id="3" name="Содержимое 2"/>
          <p:cNvSpPr>
            <a:spLocks noGrp="1"/>
          </p:cNvSpPr>
          <p:nvPr>
            <p:ph idx="1"/>
          </p:nvPr>
        </p:nvSpPr>
        <p:spPr>
          <a:xfrm>
            <a:off x="214282" y="1600200"/>
            <a:ext cx="8715436" cy="4525963"/>
          </a:xfrm>
        </p:spPr>
        <p:txBody>
          <a:bodyPr>
            <a:normAutofit fontScale="92500" lnSpcReduction="20000"/>
          </a:bodyPr>
          <a:lstStyle/>
          <a:p>
            <a:pPr>
              <a:buNone/>
            </a:pPr>
            <a:r>
              <a:rPr lang="ru-RU" dirty="0" smtClean="0"/>
              <a:t>   Программа </a:t>
            </a:r>
            <a:r>
              <a:rPr lang="ru-RU" dirty="0"/>
              <a:t>коррекционной работы </a:t>
            </a:r>
            <a:r>
              <a:rPr lang="ru-RU" dirty="0" smtClean="0"/>
              <a:t>направлена на</a:t>
            </a:r>
            <a:r>
              <a:rPr lang="ru-RU" dirty="0"/>
              <a:t>:</a:t>
            </a:r>
          </a:p>
          <a:p>
            <a:pPr lvl="0"/>
            <a:r>
              <a:rPr lang="ru-RU" dirty="0"/>
              <a:t>преодоление затруднений учащихся в учебной деятельности;</a:t>
            </a:r>
          </a:p>
          <a:p>
            <a:pPr lvl="0"/>
            <a:r>
              <a:rPr lang="ru-RU" dirty="0"/>
              <a:t>овладение навыками адаптации учащихся к социуму; </a:t>
            </a:r>
          </a:p>
          <a:p>
            <a:pPr lvl="0"/>
            <a:r>
              <a:rPr lang="ru-RU" dirty="0" err="1"/>
              <a:t>психолого-медико-педагогическое</a:t>
            </a:r>
            <a:r>
              <a:rPr lang="ru-RU" dirty="0"/>
              <a:t> сопровождение школьников, имеющих проблемы в обучении;</a:t>
            </a:r>
          </a:p>
          <a:p>
            <a:pPr lvl="0"/>
            <a:r>
              <a:rPr lang="ru-RU" dirty="0"/>
              <a:t>развитие творческого потенциала </a:t>
            </a:r>
            <a:r>
              <a:rPr lang="ru-RU" dirty="0" smtClean="0"/>
              <a:t>учащихся.</a:t>
            </a:r>
            <a:endParaRPr lang="ru-RU" dirty="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229600" cy="1143000"/>
          </a:xfrm>
        </p:spPr>
        <p:txBody>
          <a:bodyPr>
            <a:normAutofit fontScale="90000"/>
          </a:bodyPr>
          <a:lstStyle/>
          <a:p>
            <a:r>
              <a:rPr lang="ru-RU" sz="3100" b="1" dirty="0"/>
              <a:t>Система оценки достижений планируемых результатов освоения основной образовательной программы начального общего образования</a:t>
            </a:r>
            <a:r>
              <a:rPr lang="ru-RU" dirty="0"/>
              <a:t/>
            </a:r>
            <a:br>
              <a:rPr lang="ru-RU" dirty="0"/>
            </a:br>
            <a:endParaRPr lang="ru-RU" dirty="0"/>
          </a:p>
        </p:txBody>
      </p:sp>
      <p:sp>
        <p:nvSpPr>
          <p:cNvPr id="3" name="Содержимое 2"/>
          <p:cNvSpPr>
            <a:spLocks noGrp="1"/>
          </p:cNvSpPr>
          <p:nvPr>
            <p:ph idx="1"/>
          </p:nvPr>
        </p:nvSpPr>
        <p:spPr/>
        <p:txBody>
          <a:bodyPr>
            <a:normAutofit/>
          </a:bodyPr>
          <a:lstStyle/>
          <a:p>
            <a:r>
              <a:rPr lang="ru-RU" sz="2000" dirty="0"/>
              <a:t>В соответствии с требованиями Федерального государственного образовательного стандарта начального общего образования в школе разработана система оценки, ориентированная на выявление и оценку образовательных достижений учащихся с целью итоговой оценки подготовки выпускников на ступени начального общего образования. </a:t>
            </a:r>
          </a:p>
        </p:txBody>
      </p:sp>
      <p:sp>
        <p:nvSpPr>
          <p:cNvPr id="4" name="Прямоугольник 3"/>
          <p:cNvSpPr/>
          <p:nvPr/>
        </p:nvSpPr>
        <p:spPr>
          <a:xfrm>
            <a:off x="857224" y="3571876"/>
            <a:ext cx="7715304" cy="461665"/>
          </a:xfrm>
          <a:prstGeom prst="rect">
            <a:avLst/>
          </a:prstGeom>
        </p:spPr>
        <p:txBody>
          <a:bodyPr wrap="square">
            <a:spAutoFit/>
          </a:bodyPr>
          <a:lstStyle/>
          <a:p>
            <a:r>
              <a:rPr lang="ru-RU" sz="2400" b="1" cap="all" dirty="0" smtClean="0">
                <a:ln w="500">
                  <a:solidFill>
                    <a:schemeClr val="tx2">
                      <a:shade val="20000"/>
                      <a:satMod val="120000"/>
                    </a:schemeClr>
                  </a:solidFill>
                </a:ln>
                <a:solidFill>
                  <a:schemeClr val="accent3">
                    <a:lumMod val="50000"/>
                  </a:schemeClr>
                </a:solidFill>
                <a:latin typeface="+mn-lt"/>
              </a:rPr>
              <a:t>Виды и формы оценивания</a:t>
            </a:r>
            <a:endParaRPr lang="ru-RU" sz="2400" dirty="0"/>
          </a:p>
        </p:txBody>
      </p:sp>
      <p:sp>
        <p:nvSpPr>
          <p:cNvPr id="5" name="Прямоугольник 4"/>
          <p:cNvSpPr/>
          <p:nvPr/>
        </p:nvSpPr>
        <p:spPr>
          <a:xfrm>
            <a:off x="928662" y="4143380"/>
            <a:ext cx="4572000" cy="2554545"/>
          </a:xfrm>
          <a:prstGeom prst="rect">
            <a:avLst/>
          </a:prstGeom>
        </p:spPr>
        <p:txBody>
          <a:bodyPr>
            <a:spAutoFit/>
          </a:bodyPr>
          <a:lstStyle/>
          <a:p>
            <a:r>
              <a:rPr lang="ru-RU" sz="2000" dirty="0" smtClean="0"/>
              <a:t>Стартовая диагностика </a:t>
            </a:r>
          </a:p>
          <a:p>
            <a:pPr>
              <a:buFont typeface="Wingdings" pitchFamily="2" charset="2"/>
              <a:buNone/>
            </a:pPr>
            <a:r>
              <a:rPr lang="ru-RU" sz="2000" dirty="0" smtClean="0"/>
              <a:t>   (мониторинг готовности к школе)</a:t>
            </a:r>
          </a:p>
          <a:p>
            <a:r>
              <a:rPr lang="ru-RU" sz="2000" dirty="0" smtClean="0"/>
              <a:t>Текущее оценивание</a:t>
            </a:r>
          </a:p>
          <a:p>
            <a:r>
              <a:rPr lang="ru-RU" sz="2000" dirty="0" smtClean="0"/>
              <a:t>Итоговое оценивание</a:t>
            </a:r>
          </a:p>
          <a:p>
            <a:pPr>
              <a:buFont typeface="Wingdings" pitchFamily="2" charset="2"/>
              <a:buNone/>
            </a:pPr>
            <a:r>
              <a:rPr lang="ru-RU" sz="2000" dirty="0" smtClean="0"/>
              <a:t>     - накопительной оценки</a:t>
            </a:r>
          </a:p>
          <a:p>
            <a:pPr>
              <a:buFont typeface="Wingdings" pitchFamily="2" charset="2"/>
              <a:buNone/>
            </a:pPr>
            <a:r>
              <a:rPr lang="ru-RU" sz="2000" dirty="0" smtClean="0"/>
              <a:t>     - выставка результатов деятельности </a:t>
            </a:r>
          </a:p>
          <a:p>
            <a:pPr>
              <a:buFont typeface="Wingdings" pitchFamily="2" charset="2"/>
              <a:buNone/>
            </a:pPr>
            <a:r>
              <a:rPr lang="ru-RU" sz="2000" dirty="0" smtClean="0"/>
              <a:t>     - комплексная письменная работа</a:t>
            </a:r>
          </a:p>
          <a:p>
            <a:pPr>
              <a:buFont typeface="Wingdings" pitchFamily="2" charset="2"/>
              <a:buNone/>
            </a:pPr>
            <a:r>
              <a:rPr lang="ru-RU" sz="2000" dirty="0" smtClean="0"/>
              <a:t>    - </a:t>
            </a:r>
            <a:r>
              <a:rPr lang="ru-RU" sz="2000" b="1" dirty="0" smtClean="0"/>
              <a:t> </a:t>
            </a:r>
            <a:r>
              <a:rPr lang="ru-RU" sz="2000" b="1" dirty="0" err="1" smtClean="0"/>
              <a:t>Портфолио</a:t>
            </a:r>
            <a:endParaRPr lang="ru-RU" sz="2000" b="1" dirty="0" smtClean="0"/>
          </a:p>
        </p:txBody>
      </p:sp>
      <p:pic>
        <p:nvPicPr>
          <p:cNvPr id="5122" name="Picture 2" descr="F:\DCIM\100PHOTO\SAM_0178.JPG"/>
          <p:cNvPicPr>
            <a:picLocks noChangeAspect="1" noChangeArrowheads="1"/>
          </p:cNvPicPr>
          <p:nvPr/>
        </p:nvPicPr>
        <p:blipFill>
          <a:blip r:embed="rId2" cstate="print"/>
          <a:srcRect/>
          <a:stretch>
            <a:fillRect/>
          </a:stretch>
        </p:blipFill>
        <p:spPr bwMode="auto">
          <a:xfrm>
            <a:off x="5429256" y="3714752"/>
            <a:ext cx="3357586" cy="251819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4000528"/>
          </a:xfrm>
        </p:spPr>
        <p:txBody>
          <a:bodyPr>
            <a:noAutofit/>
          </a:bodyPr>
          <a:lstStyle/>
          <a:p>
            <a:r>
              <a:rPr lang="ru-RU" sz="5400" b="1" i="1" dirty="0" smtClean="0">
                <a:solidFill>
                  <a:srgbClr val="0070C0"/>
                </a:solidFill>
                <a:latin typeface="Arial" pitchFamily="34" charset="0"/>
                <a:cs typeface="Arial" pitchFamily="34" charset="0"/>
              </a:rPr>
              <a:t>Спасибо за внимание!</a:t>
            </a:r>
            <a:br>
              <a:rPr lang="ru-RU" sz="5400" b="1" i="1" dirty="0" smtClean="0">
                <a:solidFill>
                  <a:srgbClr val="0070C0"/>
                </a:solidFill>
                <a:latin typeface="Arial" pitchFamily="34" charset="0"/>
                <a:cs typeface="Arial" pitchFamily="34" charset="0"/>
              </a:rPr>
            </a:br>
            <a:r>
              <a:rPr lang="ru-RU" sz="5400" b="1" i="1" dirty="0" smtClean="0">
                <a:solidFill>
                  <a:srgbClr val="0070C0"/>
                </a:solidFill>
                <a:latin typeface="Arial" pitchFamily="34" charset="0"/>
                <a:cs typeface="Arial" pitchFamily="34" charset="0"/>
              </a:rPr>
              <a:t>Творческих успехов в работе!</a:t>
            </a:r>
            <a:endParaRPr lang="ru-RU"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1143000"/>
          </a:xfrm>
        </p:spPr>
        <p:txBody>
          <a:bodyPr>
            <a:normAutofit fontScale="90000"/>
          </a:bodyPr>
          <a:lstStyle/>
          <a:p>
            <a:r>
              <a:rPr lang="ru-RU" b="1" dirty="0"/>
              <a:t>Направление школы: </a:t>
            </a:r>
            <a:r>
              <a:rPr lang="ru-RU" dirty="0"/>
              <a:t/>
            </a:r>
            <a:br>
              <a:rPr lang="ru-RU" dirty="0"/>
            </a:br>
            <a:r>
              <a:rPr lang="ru-RU" i="1" dirty="0"/>
              <a:t>Нравственно- эстетическое</a:t>
            </a:r>
            <a:r>
              <a:rPr lang="ru-RU" i="1" dirty="0" smtClean="0"/>
              <a:t>.</a:t>
            </a:r>
            <a:br>
              <a:rPr lang="ru-RU" i="1" dirty="0" smtClean="0"/>
            </a:br>
            <a:r>
              <a:rPr lang="ru-RU" i="1" dirty="0" smtClean="0"/>
              <a:t/>
            </a:r>
            <a:br>
              <a:rPr lang="ru-RU" i="1" dirty="0" smtClean="0"/>
            </a:br>
            <a:r>
              <a:rPr lang="ru-RU" dirty="0"/>
              <a:t/>
            </a:r>
            <a:br>
              <a:rPr lang="ru-RU" dirty="0"/>
            </a:br>
            <a:endParaRPr lang="ru-RU" dirty="0"/>
          </a:p>
        </p:txBody>
      </p:sp>
      <p:pic>
        <p:nvPicPr>
          <p:cNvPr id="4" name="Picture 2" descr="C:\Users\user\Desktop\фото\Фото0698.jpg"/>
          <p:cNvPicPr>
            <a:picLocks noGrp="1" noChangeAspect="1" noChangeArrowheads="1"/>
          </p:cNvPicPr>
          <p:nvPr>
            <p:ph idx="1"/>
          </p:nvPr>
        </p:nvPicPr>
        <p:blipFill>
          <a:blip r:embed="rId3" cstate="print"/>
          <a:srcRect/>
          <a:stretch>
            <a:fillRect/>
          </a:stretch>
        </p:blipFill>
        <p:spPr bwMode="auto">
          <a:xfrm>
            <a:off x="5357818" y="4286256"/>
            <a:ext cx="3143272" cy="2144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F:\Фото школа\SAM_0006.JPG"/>
          <p:cNvPicPr>
            <a:picLocks noChangeAspect="1" noChangeArrowheads="1"/>
          </p:cNvPicPr>
          <p:nvPr/>
        </p:nvPicPr>
        <p:blipFill>
          <a:blip r:embed="rId4" cstate="print"/>
          <a:srcRect/>
          <a:stretch>
            <a:fillRect/>
          </a:stretch>
        </p:blipFill>
        <p:spPr bwMode="auto">
          <a:xfrm>
            <a:off x="714348" y="1714488"/>
            <a:ext cx="3143272" cy="2357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F:\DCIM\100PHOTO\SAM_0176.JPG"/>
          <p:cNvPicPr>
            <a:picLocks noChangeAspect="1" noChangeArrowheads="1"/>
          </p:cNvPicPr>
          <p:nvPr/>
        </p:nvPicPr>
        <p:blipFill>
          <a:blip r:embed="rId5" cstate="print"/>
          <a:srcRect/>
          <a:stretch>
            <a:fillRect/>
          </a:stretch>
        </p:blipFill>
        <p:spPr bwMode="auto">
          <a:xfrm>
            <a:off x="714348" y="4214818"/>
            <a:ext cx="3214710" cy="2411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6" descr="F:\DCIM\100PHOTO\SAM_0175.JPG"/>
          <p:cNvPicPr>
            <a:picLocks noChangeAspect="1" noChangeArrowheads="1"/>
          </p:cNvPicPr>
          <p:nvPr/>
        </p:nvPicPr>
        <p:blipFill>
          <a:blip r:embed="rId6" cstate="print"/>
          <a:srcRect/>
          <a:stretch>
            <a:fillRect/>
          </a:stretch>
        </p:blipFill>
        <p:spPr bwMode="auto">
          <a:xfrm>
            <a:off x="5357818" y="1714488"/>
            <a:ext cx="3143272"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229600" cy="1143000"/>
          </a:xfrm>
        </p:spPr>
        <p:txBody>
          <a:bodyPr>
            <a:normAutofit fontScale="90000"/>
          </a:bodyPr>
          <a:lstStyle/>
          <a:p>
            <a:r>
              <a:rPr lang="ru-RU" b="1" dirty="0" smtClean="0"/>
              <a:t>Цель обучения в  начальной школе:  </a:t>
            </a:r>
            <a:r>
              <a:rPr lang="ru-RU" i="1" dirty="0" smtClean="0"/>
              <a:t>Формирование основ  умения</a:t>
            </a:r>
            <a:r>
              <a:rPr lang="ru-RU" dirty="0" smtClean="0"/>
              <a:t> </a:t>
            </a:r>
            <a:r>
              <a:rPr lang="ru-RU" i="1" dirty="0" smtClean="0"/>
              <a:t>учиться.</a:t>
            </a:r>
            <a:endParaRPr lang="ru-RU" dirty="0"/>
          </a:p>
        </p:txBody>
      </p:sp>
      <p:pic>
        <p:nvPicPr>
          <p:cNvPr id="41986" name="Picture 2" descr="C:\Documents and Settings\Школа\Рабочий стол\Фото школы\SAM_0166.JPG"/>
          <p:cNvPicPr>
            <a:picLocks noChangeAspect="1" noChangeArrowheads="1"/>
          </p:cNvPicPr>
          <p:nvPr/>
        </p:nvPicPr>
        <p:blipFill>
          <a:blip r:embed="rId2" cstate="print"/>
          <a:srcRect/>
          <a:stretch>
            <a:fillRect/>
          </a:stretch>
        </p:blipFill>
        <p:spPr bwMode="auto">
          <a:xfrm>
            <a:off x="3214678" y="4429132"/>
            <a:ext cx="3000396" cy="2250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987" name="Picture 3" descr="C:\Documents and Settings\Школа\Рабочий стол\Фото школы\SAM_0168.JPG"/>
          <p:cNvPicPr>
            <a:picLocks noChangeAspect="1" noChangeArrowheads="1"/>
          </p:cNvPicPr>
          <p:nvPr/>
        </p:nvPicPr>
        <p:blipFill>
          <a:blip r:embed="rId3" cstate="print"/>
          <a:srcRect/>
          <a:stretch>
            <a:fillRect/>
          </a:stretch>
        </p:blipFill>
        <p:spPr bwMode="auto">
          <a:xfrm>
            <a:off x="5786446" y="2071678"/>
            <a:ext cx="2786083" cy="2089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F:\Фото школа\SAM_0044.JPG"/>
          <p:cNvPicPr>
            <a:picLocks noChangeAspect="1" noChangeArrowheads="1"/>
          </p:cNvPicPr>
          <p:nvPr/>
        </p:nvPicPr>
        <p:blipFill>
          <a:blip r:embed="rId4" cstate="print"/>
          <a:srcRect/>
          <a:stretch>
            <a:fillRect/>
          </a:stretch>
        </p:blipFill>
        <p:spPr bwMode="auto">
          <a:xfrm>
            <a:off x="428596" y="2071678"/>
            <a:ext cx="295277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428760"/>
          </a:xfrm>
        </p:spPr>
        <p:txBody>
          <a:bodyPr>
            <a:noAutofit/>
          </a:bodyPr>
          <a:lstStyle/>
          <a:p>
            <a:r>
              <a:rPr lang="ru-RU" sz="3200" b="1" i="1" dirty="0" smtClean="0"/>
              <a:t/>
            </a:r>
            <a:br>
              <a:rPr lang="ru-RU" sz="3200" b="1" i="1" dirty="0" smtClean="0"/>
            </a:br>
            <a:r>
              <a:rPr lang="ru-RU" sz="3200" b="1" i="1" dirty="0"/>
              <a:t/>
            </a:r>
            <a:br>
              <a:rPr lang="ru-RU" sz="3200" b="1" i="1" dirty="0"/>
            </a:br>
            <a:r>
              <a:rPr lang="ru-RU" sz="3200" b="1" i="1" dirty="0" smtClean="0"/>
              <a:t>Характеристика </a:t>
            </a:r>
            <a:r>
              <a:rPr lang="ru-RU" sz="3200" b="1" i="1" dirty="0"/>
              <a:t>учащихся, которым адресована образовательная программа  начального  общего   образования </a:t>
            </a:r>
            <a:r>
              <a:rPr lang="ru-RU" sz="2800" dirty="0"/>
              <a:t/>
            </a:r>
            <a:br>
              <a:rPr lang="ru-RU" sz="2800" dirty="0"/>
            </a:br>
            <a:endParaRPr lang="ru-RU" sz="2800" dirty="0"/>
          </a:p>
        </p:txBody>
      </p:sp>
      <p:sp>
        <p:nvSpPr>
          <p:cNvPr id="3" name="Содержимое 2"/>
          <p:cNvSpPr>
            <a:spLocks noGrp="1"/>
          </p:cNvSpPr>
          <p:nvPr>
            <p:ph idx="1"/>
          </p:nvPr>
        </p:nvSpPr>
        <p:spPr>
          <a:xfrm>
            <a:off x="428596" y="2000240"/>
            <a:ext cx="8229600" cy="4525963"/>
          </a:xfrm>
        </p:spPr>
        <p:txBody>
          <a:bodyPr>
            <a:normAutofit/>
          </a:bodyPr>
          <a:lstStyle/>
          <a:p>
            <a:r>
              <a:rPr lang="ru-RU" sz="2800" b="1" dirty="0" smtClean="0"/>
              <a:t>Возраст:      </a:t>
            </a:r>
            <a:r>
              <a:rPr lang="ru-RU" sz="2800" dirty="0" smtClean="0"/>
              <a:t>                      6,6 – 7 лет</a:t>
            </a:r>
          </a:p>
          <a:p>
            <a:r>
              <a:rPr lang="ru-RU" sz="2800" b="1" dirty="0" smtClean="0"/>
              <a:t>Состояние здоровья: </a:t>
            </a:r>
            <a:r>
              <a:rPr lang="ru-RU" sz="2800" dirty="0" smtClean="0"/>
              <a:t>   1-3 группы здоровья</a:t>
            </a:r>
          </a:p>
          <a:p>
            <a:r>
              <a:rPr lang="ru-RU" sz="2800" b="1" dirty="0"/>
              <a:t>Уровень готовности к освоению программы</a:t>
            </a:r>
            <a:r>
              <a:rPr lang="ru-RU" sz="2800" b="1" dirty="0" smtClean="0"/>
              <a:t>: </a:t>
            </a:r>
            <a:r>
              <a:rPr lang="ru-RU" sz="2800" dirty="0"/>
              <a:t>школьная зрелость по результатам медицинского </a:t>
            </a:r>
            <a:r>
              <a:rPr lang="ru-RU" sz="2800" dirty="0" smtClean="0"/>
              <a:t>заключения</a:t>
            </a:r>
          </a:p>
          <a:p>
            <a:r>
              <a:rPr lang="ru-RU" sz="2800" b="1" dirty="0"/>
              <a:t>Технология комплектования</a:t>
            </a:r>
            <a:r>
              <a:rPr lang="ru-RU" sz="2800" b="1" dirty="0" smtClean="0"/>
              <a:t>: </a:t>
            </a:r>
            <a:r>
              <a:rPr lang="ru-RU" sz="2800" dirty="0"/>
              <a:t>заявительный порядок (в соответствии с правилами приема в МОУ ДСОШ</a:t>
            </a:r>
            <a:r>
              <a:rPr lang="ru-RU" sz="2800" dirty="0" smtClean="0"/>
              <a:t>)</a:t>
            </a:r>
          </a:p>
          <a:p>
            <a:r>
              <a:rPr lang="ru-RU" sz="2800" b="1" dirty="0"/>
              <a:t>Продолжительность обучения</a:t>
            </a:r>
            <a:r>
              <a:rPr lang="ru-RU" sz="2800" b="1" dirty="0" smtClean="0"/>
              <a:t>: 4 года</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785926"/>
            <a:ext cx="8429684" cy="1143000"/>
          </a:xfrm>
        </p:spPr>
        <p:txBody>
          <a:bodyPr>
            <a:noAutofit/>
          </a:bodyPr>
          <a:lstStyle/>
          <a:p>
            <a:pPr algn="l"/>
            <a:r>
              <a:rPr lang="ru-RU" sz="3200" b="1" i="1" dirty="0" smtClean="0"/>
              <a:t>          Материально-техническая </a:t>
            </a:r>
            <a:r>
              <a:rPr lang="ru-RU" sz="3200" b="1" i="1" dirty="0"/>
              <a:t>база:</a:t>
            </a:r>
            <a:r>
              <a:rPr lang="ru-RU" sz="2800" i="1" dirty="0"/>
              <a:t> </a:t>
            </a:r>
            <a:r>
              <a:rPr lang="ru-RU" sz="2400" dirty="0"/>
              <a:t/>
            </a:r>
            <a:br>
              <a:rPr lang="ru-RU" sz="2400" dirty="0"/>
            </a:br>
            <a:r>
              <a:rPr lang="ru-RU" sz="2400" dirty="0" smtClean="0"/>
              <a:t/>
            </a:r>
            <a:br>
              <a:rPr lang="ru-RU" sz="2400" dirty="0" smtClean="0"/>
            </a:br>
            <a:r>
              <a:rPr lang="ru-RU" sz="3200" dirty="0" smtClean="0"/>
              <a:t>Кабинет </a:t>
            </a:r>
            <a:r>
              <a:rPr lang="ru-RU" sz="3200" dirty="0"/>
              <a:t>психологической  </a:t>
            </a:r>
            <a:r>
              <a:rPr lang="ru-RU" sz="3200" dirty="0" smtClean="0"/>
              <a:t>службы. </a:t>
            </a:r>
            <a:r>
              <a:rPr lang="ru-RU" sz="3200" dirty="0"/>
              <a:t/>
            </a:r>
            <a:br>
              <a:rPr lang="ru-RU" sz="3200" dirty="0"/>
            </a:br>
            <a:r>
              <a:rPr lang="ru-RU" sz="3200" dirty="0" smtClean="0"/>
              <a:t>Столовая.</a:t>
            </a:r>
            <a:r>
              <a:rPr lang="ru-RU" sz="3200" dirty="0"/>
              <a:t/>
            </a:r>
            <a:br>
              <a:rPr lang="ru-RU" sz="3200" dirty="0"/>
            </a:br>
            <a:r>
              <a:rPr lang="ru-RU" sz="3200" dirty="0"/>
              <a:t>1 компьютерный  </a:t>
            </a:r>
            <a:r>
              <a:rPr lang="ru-RU" sz="3200" dirty="0" smtClean="0"/>
              <a:t>класс.</a:t>
            </a:r>
            <a:r>
              <a:rPr lang="ru-RU" sz="3200" dirty="0"/>
              <a:t/>
            </a:r>
            <a:br>
              <a:rPr lang="ru-RU" sz="3200" dirty="0"/>
            </a:br>
            <a:r>
              <a:rPr lang="ru-RU" sz="3200" dirty="0"/>
              <a:t>Компьютерами оснащены  6 учебных кабинетов ( из них 2 кабинета </a:t>
            </a:r>
            <a:r>
              <a:rPr lang="ru-RU" sz="3200" dirty="0" err="1"/>
              <a:t>нач</a:t>
            </a:r>
            <a:r>
              <a:rPr lang="ru-RU" sz="3200" dirty="0"/>
              <a:t>. </a:t>
            </a:r>
            <a:r>
              <a:rPr lang="ru-RU" sz="3200" dirty="0" err="1"/>
              <a:t>кл</a:t>
            </a:r>
            <a:r>
              <a:rPr lang="ru-RU" sz="3200" dirty="0"/>
              <a:t>. – 1 компьютер, 1 ноутбук</a:t>
            </a:r>
            <a:r>
              <a:rPr lang="ru-RU" sz="3200" dirty="0" smtClean="0"/>
              <a:t>).</a:t>
            </a:r>
            <a:r>
              <a:rPr lang="ru-RU" sz="3200" dirty="0"/>
              <a:t>  </a:t>
            </a:r>
            <a:br>
              <a:rPr lang="ru-RU" sz="3200" dirty="0"/>
            </a:br>
            <a:r>
              <a:rPr lang="ru-RU" sz="3200" dirty="0" smtClean="0"/>
              <a:t> </a:t>
            </a:r>
            <a:endParaRPr lang="ru-RU" sz="3200" dirty="0"/>
          </a:p>
        </p:txBody>
      </p:sp>
      <p:pic>
        <p:nvPicPr>
          <p:cNvPr id="29697" name="Picture 1" descr="C:\Documents and Settings\Школа\Рабочий стол\Фото школы\SAM_0169.JPG"/>
          <p:cNvPicPr>
            <a:picLocks noChangeAspect="1" noChangeArrowheads="1"/>
          </p:cNvPicPr>
          <p:nvPr/>
        </p:nvPicPr>
        <p:blipFill>
          <a:blip r:embed="rId2" cstate="print"/>
          <a:srcRect/>
          <a:stretch>
            <a:fillRect/>
          </a:stretch>
        </p:blipFill>
        <p:spPr bwMode="auto">
          <a:xfrm>
            <a:off x="5072066" y="3857628"/>
            <a:ext cx="3657504" cy="2743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F:\DCIM\100PHOTO\SAM_0174.JPG"/>
          <p:cNvPicPr>
            <a:picLocks noChangeAspect="1" noChangeArrowheads="1"/>
          </p:cNvPicPr>
          <p:nvPr/>
        </p:nvPicPr>
        <p:blipFill>
          <a:blip r:embed="rId3" cstate="print"/>
          <a:srcRect r="6849"/>
          <a:stretch>
            <a:fillRect/>
          </a:stretch>
        </p:blipFill>
        <p:spPr bwMode="auto">
          <a:xfrm>
            <a:off x="1000100" y="4143380"/>
            <a:ext cx="3143272" cy="2530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496"/>
            <a:ext cx="8358246" cy="1143000"/>
          </a:xfrm>
        </p:spPr>
        <p:txBody>
          <a:bodyPr>
            <a:noAutofit/>
          </a:bodyPr>
          <a:lstStyle/>
          <a:p>
            <a:pPr algn="l"/>
            <a:r>
              <a:rPr lang="ru-RU" sz="2400" b="1" i="1" dirty="0"/>
              <a:t>Характеристика педагогического коллектива начальных </a:t>
            </a:r>
            <a:r>
              <a:rPr lang="ru-RU" sz="2400" b="1" i="1" dirty="0" smtClean="0"/>
              <a:t>         				классов</a:t>
            </a:r>
            <a:r>
              <a:rPr lang="ru-RU" sz="2400" b="1" i="1" dirty="0"/>
              <a:t>.</a:t>
            </a:r>
            <a:r>
              <a:rPr lang="ru-RU" sz="2400" dirty="0"/>
              <a:t/>
            </a:r>
            <a:br>
              <a:rPr lang="ru-RU" sz="2400" dirty="0"/>
            </a:br>
            <a:r>
              <a:rPr lang="ru-RU" sz="2000" dirty="0"/>
              <a:t>1.Общее количество педагогов: - 5  </a:t>
            </a:r>
            <a:br>
              <a:rPr lang="ru-RU" sz="2000" dirty="0"/>
            </a:br>
            <a:r>
              <a:rPr lang="ru-RU" sz="2000" dirty="0"/>
              <a:t>2.Уровень образования педагогов:</a:t>
            </a:r>
            <a:br>
              <a:rPr lang="ru-RU" sz="2000" dirty="0"/>
            </a:br>
            <a:r>
              <a:rPr lang="ru-RU" sz="2000" dirty="0"/>
              <a:t>Высшее образование -3 </a:t>
            </a:r>
            <a:br>
              <a:rPr lang="ru-RU" sz="2000" dirty="0"/>
            </a:br>
            <a:r>
              <a:rPr lang="ru-RU" sz="2000" dirty="0"/>
              <a:t>Среднее специальное -2 ( обучение в институте </a:t>
            </a:r>
            <a:r>
              <a:rPr lang="ru-RU" sz="2000" dirty="0" err="1"/>
              <a:t>ЗабГГПУ</a:t>
            </a:r>
            <a:r>
              <a:rPr lang="ru-RU" sz="2000" dirty="0"/>
              <a:t>  3 курс) </a:t>
            </a:r>
            <a:br>
              <a:rPr lang="ru-RU" sz="2000" dirty="0"/>
            </a:br>
            <a:r>
              <a:rPr lang="ru-RU" sz="2000" dirty="0"/>
              <a:t>3.Уровень квалификации: </a:t>
            </a:r>
            <a:br>
              <a:rPr lang="ru-RU" sz="2000" dirty="0"/>
            </a:br>
            <a:r>
              <a:rPr lang="ru-RU" sz="2000" dirty="0"/>
              <a:t>Высшая квалификационная категория – 2 </a:t>
            </a:r>
            <a:br>
              <a:rPr lang="ru-RU" sz="2000" dirty="0"/>
            </a:br>
            <a:r>
              <a:rPr lang="ru-RU" sz="2000" dirty="0"/>
              <a:t>1квалификационная категория -1 </a:t>
            </a:r>
            <a:br>
              <a:rPr lang="ru-RU" sz="2000" dirty="0"/>
            </a:br>
            <a:r>
              <a:rPr lang="ru-RU" sz="2000" dirty="0" smtClean="0"/>
              <a:t>4.Стаж </a:t>
            </a:r>
            <a:r>
              <a:rPr lang="ru-RU" sz="2000" dirty="0"/>
              <a:t>педагогической работы: </a:t>
            </a:r>
            <a:br>
              <a:rPr lang="ru-RU" sz="2000" dirty="0"/>
            </a:br>
            <a:r>
              <a:rPr lang="ru-RU" sz="2000" dirty="0"/>
              <a:t>до 20 лет – 1</a:t>
            </a:r>
            <a:br>
              <a:rPr lang="ru-RU" sz="2000" dirty="0"/>
            </a:br>
            <a:r>
              <a:rPr lang="ru-RU" sz="2000" dirty="0"/>
              <a:t> свыше 20 лет - 3 </a:t>
            </a:r>
            <a:br>
              <a:rPr lang="ru-RU" sz="2000" dirty="0"/>
            </a:br>
            <a:r>
              <a:rPr lang="ru-RU" sz="2000" dirty="0"/>
              <a:t>свыше – 25 лет  -1</a:t>
            </a:r>
            <a:br>
              <a:rPr lang="ru-RU" sz="2000" dirty="0"/>
            </a:br>
            <a:r>
              <a:rPr lang="ru-RU" sz="2000" dirty="0"/>
              <a:t>5.Возраст педагогов: </a:t>
            </a:r>
            <a:br>
              <a:rPr lang="ru-RU" sz="2000" dirty="0"/>
            </a:br>
            <a:r>
              <a:rPr lang="ru-RU" sz="2000" dirty="0"/>
              <a:t>от 30 до 40 лет – 4 </a:t>
            </a:r>
            <a:br>
              <a:rPr lang="ru-RU" sz="2000" dirty="0"/>
            </a:br>
            <a:r>
              <a:rPr lang="ru-RU" sz="2000" dirty="0"/>
              <a:t>от 41 до 50 лет  -1</a:t>
            </a:r>
            <a:br>
              <a:rPr lang="ru-RU" sz="2000" dirty="0"/>
            </a:br>
            <a:r>
              <a:rPr lang="ru-RU" sz="2000" dirty="0"/>
              <a:t>6. Количество педагогов, прошедших курсы переподготовки за последние 5 лет –  5 </a:t>
            </a:r>
            <a:r>
              <a:rPr lang="ru-RU" sz="2000" dirty="0" smtClean="0"/>
              <a:t> </a:t>
            </a:r>
            <a:r>
              <a:rPr lang="ru-RU" sz="2000" dirty="0"/>
              <a:t/>
            </a:r>
            <a:br>
              <a:rPr lang="ru-RU" sz="2000" dirty="0"/>
            </a:b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43182"/>
            <a:ext cx="8429684" cy="3440114"/>
          </a:xfrm>
        </p:spPr>
        <p:txBody>
          <a:bodyPr>
            <a:normAutofit fontScale="90000"/>
          </a:bodyPr>
          <a:lstStyle/>
          <a:p>
            <a:pPr algn="l"/>
            <a:r>
              <a:rPr lang="ru-RU" dirty="0" smtClean="0"/>
              <a:t> </a:t>
            </a:r>
            <a:br>
              <a:rPr lang="ru-RU" dirty="0" smtClean="0"/>
            </a:br>
            <a:r>
              <a:rPr lang="ru-RU" dirty="0"/>
              <a:t/>
            </a:r>
            <a:br>
              <a:rPr lang="ru-RU" dirty="0"/>
            </a:br>
            <a:r>
              <a:rPr lang="ru-RU" dirty="0" smtClean="0"/>
              <a:t>            </a:t>
            </a:r>
            <a:r>
              <a:rPr lang="ru-RU" b="1" dirty="0" smtClean="0"/>
              <a:t>Разделы ООП НОО</a:t>
            </a:r>
            <a:r>
              <a:rPr lang="ru-RU" dirty="0" smtClean="0"/>
              <a:t/>
            </a:r>
            <a:br>
              <a:rPr lang="ru-RU" dirty="0" smtClean="0"/>
            </a:br>
            <a:r>
              <a:rPr lang="ru-RU" sz="2000" dirty="0" smtClean="0"/>
              <a:t> </a:t>
            </a:r>
            <a:r>
              <a:rPr lang="ru-RU" sz="2200" dirty="0" smtClean="0"/>
              <a:t>1. Пояснительная записка</a:t>
            </a:r>
            <a:br>
              <a:rPr lang="ru-RU" sz="2200" dirty="0" smtClean="0"/>
            </a:br>
            <a:r>
              <a:rPr lang="ru-RU" sz="2200" dirty="0" smtClean="0"/>
              <a:t>2.  </a:t>
            </a:r>
            <a:r>
              <a:rPr lang="ru-RU" sz="2200" dirty="0"/>
              <a:t>Планируемые результаты освоения обучающимися основной образовательной программы начального общего образования. </a:t>
            </a:r>
            <a:br>
              <a:rPr lang="ru-RU" sz="2200" dirty="0"/>
            </a:br>
            <a:r>
              <a:rPr lang="ru-RU" sz="2200" dirty="0" smtClean="0"/>
              <a:t>3. </a:t>
            </a:r>
            <a:r>
              <a:rPr lang="ru-RU" sz="2200" dirty="0"/>
              <a:t>Учебный план начального общего образования  МОУ </a:t>
            </a:r>
            <a:r>
              <a:rPr lang="ru-RU" sz="2200" dirty="0" err="1"/>
              <a:t>Досатуйской</a:t>
            </a:r>
            <a:r>
              <a:rPr lang="ru-RU" sz="2200" dirty="0"/>
              <a:t> СОШ.</a:t>
            </a:r>
            <a:br>
              <a:rPr lang="ru-RU" sz="2200" dirty="0"/>
            </a:br>
            <a:r>
              <a:rPr lang="ru-RU" sz="2200" dirty="0"/>
              <a:t> </a:t>
            </a:r>
            <a:r>
              <a:rPr lang="ru-RU" sz="2200" dirty="0" smtClean="0"/>
              <a:t>4. </a:t>
            </a:r>
            <a:r>
              <a:rPr lang="ru-RU" sz="2200" dirty="0"/>
              <a:t>Программа формирования универсальных учебных действий у обучающихся на ступени начального общего образования</a:t>
            </a:r>
            <a:r>
              <a:rPr lang="ru-RU" sz="2200" dirty="0" smtClean="0"/>
              <a:t>.</a:t>
            </a:r>
            <a:br>
              <a:rPr lang="ru-RU" sz="2200" dirty="0" smtClean="0"/>
            </a:br>
            <a:r>
              <a:rPr lang="ru-RU" sz="2200" dirty="0" smtClean="0"/>
              <a:t>5. Программа </a:t>
            </a:r>
            <a:r>
              <a:rPr lang="ru-RU" sz="2200" dirty="0"/>
              <a:t>отдельных учебных предметов , курсов. </a:t>
            </a:r>
            <a:r>
              <a:rPr lang="ru-RU" sz="2200" dirty="0" smtClean="0"/>
              <a:t/>
            </a:r>
            <a:br>
              <a:rPr lang="ru-RU" sz="2200" dirty="0" smtClean="0"/>
            </a:br>
            <a:r>
              <a:rPr lang="ru-RU" sz="2200" dirty="0" smtClean="0"/>
              <a:t>6. </a:t>
            </a:r>
            <a:r>
              <a:rPr lang="ru-RU" sz="2200" dirty="0"/>
              <a:t>Программа духовно – нравственного развития, воспитания обучающихся на ступени начального общего образования.</a:t>
            </a:r>
            <a:br>
              <a:rPr lang="ru-RU" sz="2200" dirty="0"/>
            </a:br>
            <a:r>
              <a:rPr lang="ru-RU" sz="2200" dirty="0" smtClean="0"/>
              <a:t>7. </a:t>
            </a:r>
            <a:r>
              <a:rPr lang="ru-RU" sz="2200" dirty="0"/>
              <a:t>Программа формирования культуры здорового и безопасного образа жизни.  </a:t>
            </a:r>
            <a:br>
              <a:rPr lang="ru-RU" sz="2200" dirty="0"/>
            </a:br>
            <a:r>
              <a:rPr lang="ru-RU" sz="2200" dirty="0" smtClean="0"/>
              <a:t>8. </a:t>
            </a:r>
            <a:r>
              <a:rPr lang="ru-RU" sz="2200" dirty="0"/>
              <a:t>Программа коррекционной работы.</a:t>
            </a:r>
            <a:br>
              <a:rPr lang="ru-RU" sz="2200" dirty="0"/>
            </a:br>
            <a:r>
              <a:rPr lang="ru-RU" sz="2200" dirty="0" smtClean="0"/>
              <a:t>9. </a:t>
            </a:r>
            <a:r>
              <a:rPr lang="ru-RU" sz="2200" dirty="0"/>
              <a:t>Система оценки достижения планируемых результатов освоения основной образовательной программы начального общего </a:t>
            </a:r>
            <a:r>
              <a:rPr lang="ru-RU" sz="2200" dirty="0" smtClean="0"/>
              <a:t>образования.</a:t>
            </a:r>
            <a:r>
              <a:rPr lang="ru-RU" sz="2200" dirty="0"/>
              <a:t/>
            </a:r>
            <a:br>
              <a:rPr lang="ru-RU" sz="2200" dirty="0"/>
            </a:br>
            <a:r>
              <a:rPr lang="ru-RU" sz="1800" dirty="0"/>
              <a:t/>
            </a:r>
            <a:br>
              <a:rPr lang="ru-RU" sz="1800" dirty="0"/>
            </a:br>
            <a:r>
              <a:rPr lang="ru-RU" sz="1800" dirty="0"/>
              <a:t> </a:t>
            </a:r>
            <a:br>
              <a:rPr lang="ru-RU" sz="1800" dirty="0"/>
            </a:br>
            <a:r>
              <a:rPr lang="ru-RU" sz="2000" dirty="0"/>
              <a:t/>
            </a:r>
            <a:br>
              <a:rPr lang="ru-RU" sz="2000" dirty="0"/>
            </a:br>
            <a:r>
              <a:rPr lang="ru-RU" sz="2000" dirty="0"/>
              <a:t/>
            </a:r>
            <a:br>
              <a:rPr lang="ru-RU" sz="2000" dirty="0"/>
            </a:br>
            <a:r>
              <a:rPr lang="ru-RU" sz="2400" dirty="0" smtClean="0"/>
              <a:t/>
            </a:r>
            <a:br>
              <a:rPr lang="ru-RU" sz="2400"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857232"/>
            <a:ext cx="8229600" cy="1143000"/>
          </a:xfrm>
        </p:spPr>
        <p:txBody>
          <a:bodyPr>
            <a:normAutofit fontScale="90000"/>
          </a:bodyPr>
          <a:lstStyle/>
          <a:p>
            <a:r>
              <a:rPr lang="ru-RU" sz="3600" b="1" dirty="0"/>
              <a:t>Планируемые результаты освоения обучающимися основной образовательной программы начального общего образования.</a:t>
            </a:r>
            <a:r>
              <a:rPr lang="ru-RU" dirty="0"/>
              <a:t/>
            </a:r>
            <a:br>
              <a:rPr lang="ru-RU" dirty="0"/>
            </a:br>
            <a:endParaRPr lang="ru-RU" dirty="0"/>
          </a:p>
        </p:txBody>
      </p:sp>
      <p:sp>
        <p:nvSpPr>
          <p:cNvPr id="3" name="Содержимое 2"/>
          <p:cNvSpPr>
            <a:spLocks noGrp="1"/>
          </p:cNvSpPr>
          <p:nvPr>
            <p:ph idx="1"/>
          </p:nvPr>
        </p:nvSpPr>
        <p:spPr/>
        <p:txBody>
          <a:bodyPr>
            <a:normAutofit fontScale="92500" lnSpcReduction="20000"/>
          </a:bodyPr>
          <a:lstStyle/>
          <a:p>
            <a:endParaRPr lang="ru-RU" dirty="0" smtClean="0"/>
          </a:p>
          <a:p>
            <a:pPr>
              <a:buNone/>
            </a:pPr>
            <a:r>
              <a:rPr lang="ru-RU" dirty="0" smtClean="0"/>
              <a:t>Цель: </a:t>
            </a:r>
            <a:r>
              <a:rPr lang="ru-RU" dirty="0"/>
              <a:t>обеспечение планируемых результатов по достижению выпускником начальной общеобразовательной школы целевых установок, овладению знаниями, умениями, навыками и компетенциями, определяемых личностными, семейными, общественными, государственными потребностями и возможностями ребёнка младшего школьного возраста, индивидуальными особенностями его развития и состояния здоровья. </a:t>
            </a:r>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913</Words>
  <Application>Microsoft Office PowerPoint</Application>
  <PresentationFormat>Экран (4:3)</PresentationFormat>
  <Paragraphs>144</Paragraphs>
  <Slides>25</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Тема Office</vt:lpstr>
      <vt:lpstr>1_Тема Office</vt:lpstr>
      <vt:lpstr>ООП НОО  МОУ Досатуйская СОШ  </vt:lpstr>
      <vt:lpstr>Миссия школы:  Быть Человеком,  думать о Человеке,  заботится о Человеке.             Школа, в которой бы чувствовали себя комфортно и ученики , и учителя, и родители. </vt:lpstr>
      <vt:lpstr>Направление школы:  Нравственно- эстетическое.   </vt:lpstr>
      <vt:lpstr>Цель обучения в  начальной школе:  Формирование основ  умения учиться.</vt:lpstr>
      <vt:lpstr>  Характеристика учащихся, которым адресована образовательная программа  начального  общего   образования  </vt:lpstr>
      <vt:lpstr>          Материально-техническая база:   Кабинет психологической  службы.  Столовая. 1 компьютерный  класс. Компьютерами оснащены  6 учебных кабинетов ( из них 2 кабинета нач. кл. – 1 компьютер, 1 ноутбук).    </vt:lpstr>
      <vt:lpstr>Характеристика педагогического коллектива начальных              классов. 1.Общее количество педагогов: - 5   2.Уровень образования педагогов: Высшее образование -3  Среднее специальное -2 ( обучение в институте ЗабГГПУ  3 курс)  3.Уровень квалификации:  Высшая квалификационная категория – 2  1квалификационная категория -1  4.Стаж педагогической работы:  до 20 лет – 1  свыше 20 лет - 3  свыше – 25 лет  -1 5.Возраст педагогов:  от 30 до 40 лет – 4  от 41 до 50 лет  -1 6. Количество педагогов, прошедших курсы переподготовки за последние 5 лет –  5   </vt:lpstr>
      <vt:lpstr>               Разделы ООП НОО  1. Пояснительная записка 2.  Планируемые результаты освоения обучающимися основной образовательной программы начального общего образования.  3. Учебный план начального общего образования  МОУ Досатуйской СОШ.  4. Программа формирования универсальных учебных действий у обучающихся на ступени начального общего образования. 5. Программа отдельных учебных предметов , курсов.  6. Программа духовно – нравственного развития, воспитания обучающихся на ступени начального общего образования. 7. Программа формирования культуры здорового и безопасного образа жизни.   8. Программа коррекционной работы. 9. Система оценки достижения планируемых результатов освоения основной образовательной программы начального общего образования.           </vt:lpstr>
      <vt:lpstr>Планируемые результаты освоения обучающимися основной образовательной программы начального общего образования. </vt:lpstr>
      <vt:lpstr>Планируемые результаты:</vt:lpstr>
      <vt:lpstr>  Метапредметные результаты освоения ООП:  овладение способностью принимать и сохранять цели и задачи учебной деятельности, поиска средств ее осуществления.  Предметные результаты освоения ООП: - филология: русский язык, литературное чтение, иностранный язык; - математика и информатика; - обществознание и естествознание (Окружающий мир); - искусство: изобразительное искусство, музыка,       - технология; - физическая культура.    </vt:lpstr>
      <vt:lpstr>      В результате изучения всех без исключения предметов на ступени начального общего образования у выпускников будут сформированы личностные, регулятивные, познавательные и коммуникативные универсальные учебные действия как основа умения учиться.</vt:lpstr>
      <vt:lpstr>  Учебный план начального общего образования МОУ Досатуйской СОШ </vt:lpstr>
      <vt:lpstr>Программа формирования универсальных учебных действий у обучающихся на ступени начального общего образования.</vt:lpstr>
      <vt:lpstr>Слайд 15</vt:lpstr>
      <vt:lpstr>Программа отдельных учебных предметов , курсов.</vt:lpstr>
      <vt:lpstr>Программа духовно – нравственного развития и воспитания обучающихся на ступени начального общего образования.</vt:lpstr>
      <vt:lpstr>                                                           Преемственность:                              Детский сад                  ФАП               СДК                                                                     ПЧ                    Школа                       ЖД                       Сельская                 библиотека                               ДДТ     </vt:lpstr>
      <vt:lpstr>Внеурочная деятельность</vt:lpstr>
      <vt:lpstr>Кружок «Открывая мир» Кружок «Я - исследователь» Кружок краеведение «Исток» Долгосрочный проект «Благоустроим нашу школу» Секция «Мир движения» Спортивная секция «Росток» Шашки ИЗО-студия «Синяя птица» Хореографическая студия «Акварель»     </vt:lpstr>
      <vt:lpstr>Программа формирования культуры здорового и безопасного образа жизни.</vt:lpstr>
      <vt:lpstr>        </vt:lpstr>
      <vt:lpstr>Программа коррекционной работы </vt:lpstr>
      <vt:lpstr>Система оценки достижений планируемых результатов освоения основной образовательной программы начального общего образования </vt:lpstr>
      <vt:lpstr>Спасибо за внимание! Творческих успехов в работе!</vt:lpstr>
    </vt:vector>
  </TitlesOfParts>
  <Company>HomeLab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ООП НОО  МОУ Досатуйская СОШ  </dc:title>
  <dc:creator>User</dc:creator>
  <cp:lastModifiedBy>User</cp:lastModifiedBy>
  <cp:revision>23</cp:revision>
  <dcterms:created xsi:type="dcterms:W3CDTF">2011-05-18T05:11:25Z</dcterms:created>
  <dcterms:modified xsi:type="dcterms:W3CDTF">2011-05-19T02:57:15Z</dcterms:modified>
</cp:coreProperties>
</file>