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8" r:id="rId3"/>
    <p:sldId id="273" r:id="rId4"/>
    <p:sldId id="259" r:id="rId5"/>
    <p:sldId id="276" r:id="rId6"/>
    <p:sldId id="263" r:id="rId7"/>
    <p:sldId id="270" r:id="rId8"/>
    <p:sldId id="271" r:id="rId9"/>
    <p:sldId id="274" r:id="rId10"/>
    <p:sldId id="277" r:id="rId11"/>
    <p:sldId id="278" r:id="rId12"/>
    <p:sldId id="284" r:id="rId13"/>
    <p:sldId id="279" r:id="rId14"/>
    <p:sldId id="290" r:id="rId15"/>
    <p:sldId id="285" r:id="rId16"/>
    <p:sldId id="286" r:id="rId17"/>
    <p:sldId id="287" r:id="rId18"/>
    <p:sldId id="272" r:id="rId19"/>
    <p:sldId id="283" r:id="rId20"/>
    <p:sldId id="282" r:id="rId21"/>
    <p:sldId id="288" r:id="rId22"/>
    <p:sldId id="289" r:id="rId23"/>
    <p:sldId id="269" r:id="rId24"/>
    <p:sldId id="291" r:id="rId2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Наталья" initials="Н" lastIdx="1" clrIdx="0">
    <p:extLst>
      <p:ext uri="{19B8F6BF-5375-455C-9EA6-DF929625EA0E}">
        <p15:presenceInfo xmlns:p15="http://schemas.microsoft.com/office/powerpoint/2012/main" userId="f28a062b72c7272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29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2-17T19:56:09.612" idx="1">
    <p:pos x="5760" y="-6"/>
    <p:text/>
    <p:extLst>
      <p:ext uri="{C676402C-5697-4E1C-873F-D02D1690AC5C}">
        <p15:threadingInfo xmlns:p15="http://schemas.microsoft.com/office/powerpoint/2012/main" timeZoneBias="-540"/>
      </p:ext>
    </p:extLst>
  </p:cm>
</p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5132" y="2059012"/>
            <a:ext cx="9146751" cy="1828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4319" y="2166365"/>
            <a:ext cx="8603674" cy="1739347"/>
          </a:xfrm>
        </p:spPr>
        <p:txBody>
          <a:bodyPr tIns="45720" bIns="45720" anchor="ctr">
            <a:normAutofit/>
          </a:bodyPr>
          <a:lstStyle>
            <a:lvl1pPr algn="ctr">
              <a:lnSpc>
                <a:spcPct val="80000"/>
              </a:lnSpc>
              <a:defRPr sz="6000" spc="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970315"/>
            <a:ext cx="6858000" cy="1309255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20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563C6-1966-49D3-8FE3-9EF33DDF4064}" type="datetimeFigureOut">
              <a:rPr lang="ru-RU" smtClean="0"/>
              <a:pPr/>
              <a:t>11.03.2021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B447E-73EA-4072-A69A-16320EA032E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80161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563C6-1966-49D3-8FE3-9EF33DDF4064}" type="datetimeFigureOut">
              <a:rPr lang="ru-RU" smtClean="0"/>
              <a:pPr/>
              <a:t>11.03.2021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B447E-73EA-4072-A69A-16320EA032E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90459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764484" y="0"/>
            <a:ext cx="20574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0468" y="609600"/>
            <a:ext cx="1801785" cy="56388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609600"/>
            <a:ext cx="5979968" cy="56388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422855"/>
            <a:ext cx="2057397" cy="365125"/>
          </a:xfrm>
        </p:spPr>
        <p:txBody>
          <a:bodyPr/>
          <a:lstStyle/>
          <a:p>
            <a:fld id="{28F563C6-1966-49D3-8FE3-9EF33DDF4064}" type="datetimeFigureOut">
              <a:rPr lang="ru-RU" smtClean="0"/>
              <a:pPr/>
              <a:t>11.03.2021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32102" y="6422855"/>
            <a:ext cx="320975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054787" y="6422855"/>
            <a:ext cx="659819" cy="365125"/>
          </a:xfrm>
        </p:spPr>
        <p:txBody>
          <a:bodyPr/>
          <a:lstStyle/>
          <a:p>
            <a:fld id="{1CCB447E-73EA-4072-A69A-16320EA032E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82762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563C6-1966-49D3-8FE3-9EF33DDF4064}" type="datetimeFigureOut">
              <a:rPr lang="ru-RU" smtClean="0"/>
              <a:pPr/>
              <a:t>11.03.2021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B447E-73EA-4072-A69A-16320EA032E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42237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5132" y="2059012"/>
            <a:ext cx="9146751" cy="1828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4893" y="2208879"/>
            <a:ext cx="7886700" cy="1676400"/>
          </a:xfrm>
        </p:spPr>
        <p:txBody>
          <a:bodyPr anchor="ctr">
            <a:noAutofit/>
          </a:bodyPr>
          <a:lstStyle>
            <a:lvl1pPr algn="ctr">
              <a:lnSpc>
                <a:spcPct val="80000"/>
              </a:lnSpc>
              <a:defRPr sz="6000" b="0" spc="0" baseline="0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4893" y="3984400"/>
            <a:ext cx="7886700" cy="1174639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8F563C6-1966-49D3-8FE3-9EF33DDF4064}" type="datetimeFigureOut">
              <a:rPr lang="ru-RU" smtClean="0"/>
              <a:pPr/>
              <a:t>11.03.2021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CCB447E-73EA-4072-A69A-16320EA032E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64105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797" y="2011680"/>
            <a:ext cx="365760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600" y="2011680"/>
            <a:ext cx="365760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563C6-1966-49D3-8FE3-9EF33DDF4064}" type="datetimeFigureOut">
              <a:rPr lang="ru-RU" smtClean="0"/>
              <a:pPr/>
              <a:t>11.03.2021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B447E-73EA-4072-A69A-16320EA032E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43033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913470"/>
            <a:ext cx="365760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2656566"/>
            <a:ext cx="365760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428" y="1913470"/>
            <a:ext cx="365760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00428" y="2656564"/>
            <a:ext cx="365760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563C6-1966-49D3-8FE3-9EF33DDF4064}" type="datetimeFigureOut">
              <a:rPr lang="ru-RU" smtClean="0"/>
              <a:pPr/>
              <a:t>11.03.2021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B447E-73EA-4072-A69A-16320EA032E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47817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563C6-1966-49D3-8FE3-9EF33DDF4064}" type="datetimeFigureOut">
              <a:rPr lang="ru-RU" smtClean="0"/>
              <a:pPr/>
              <a:t>11.03.2021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B447E-73EA-4072-A69A-16320EA032E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03337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563C6-1966-49D3-8FE3-9EF33DDF4064}" type="datetimeFigureOut">
              <a:rPr lang="ru-RU" smtClean="0"/>
              <a:pPr/>
              <a:t>11.03.2021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B447E-73EA-4072-A69A-16320EA032E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64304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148840"/>
            <a:ext cx="4572000" cy="38404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92568" y="2147487"/>
            <a:ext cx="2560320" cy="3432319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563C6-1966-49D3-8FE3-9EF33DDF4064}" type="datetimeFigureOut">
              <a:rPr lang="ru-RU" smtClean="0"/>
              <a:pPr/>
              <a:t>11.03.2021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B447E-73EA-4072-A69A-16320EA032E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2545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0" y="2211494"/>
            <a:ext cx="4754880" cy="3840480"/>
          </a:xfrm>
          <a:solidFill>
            <a:schemeClr val="tx2">
              <a:lumMod val="60000"/>
              <a:lumOff val="40000"/>
            </a:schemeClr>
          </a:solidFill>
        </p:spPr>
        <p:txBody>
          <a:bodyPr tIns="365760" anchor="t"/>
          <a:lstStyle>
            <a:lvl1pPr marL="0" indent="0" algn="ctr">
              <a:buNone/>
              <a:defRPr sz="3200">
                <a:solidFill>
                  <a:schemeClr val="tx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85351" y="2150621"/>
            <a:ext cx="2560320" cy="3429000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563C6-1966-49D3-8FE3-9EF33DDF4064}" type="datetimeFigureOut">
              <a:rPr lang="ru-RU" smtClean="0"/>
              <a:pPr/>
              <a:t>11.03.2021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B447E-73EA-4072-A69A-16320EA032E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27529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62" y="176109"/>
            <a:ext cx="9141714" cy="16459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019" y="284176"/>
            <a:ext cx="7772400" cy="1508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019" y="2011680"/>
            <a:ext cx="7772400" cy="4206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557" y="6422855"/>
            <a:ext cx="2595043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fld id="{28F563C6-1966-49D3-8FE3-9EF33DDF4064}" type="datetimeFigureOut">
              <a:rPr lang="ru-RU" smtClean="0"/>
              <a:pPr/>
              <a:t>11.03.2021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91000" y="6422855"/>
            <a:ext cx="40606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65139" y="6422855"/>
            <a:ext cx="709698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 b="0">
                <a:solidFill>
                  <a:schemeClr val="tx1"/>
                </a:solidFill>
              </a:defRPr>
            </a:lvl1pPr>
          </a:lstStyle>
          <a:p>
            <a:fld id="{1CCB447E-73EA-4072-A69A-16320EA032E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40490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000" kern="1200" cap="all" baseline="0"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tx1"/>
        </a:buClr>
        <a:buFont typeface="Wingdings" pitchFamily="2" charset="2"/>
        <a:buChar char="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400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686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2846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718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29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8062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Relationship Id="rId5" Type="http://schemas.openxmlformats.org/officeDocument/2006/relationships/comments" Target="../comments/comment1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11" Type="http://schemas.openxmlformats.org/officeDocument/2006/relationships/image" Target="../media/image12.jpeg"/><Relationship Id="rId5" Type="http://schemas.openxmlformats.org/officeDocument/2006/relationships/image" Target="../media/image6.png"/><Relationship Id="rId10" Type="http://schemas.openxmlformats.org/officeDocument/2006/relationships/image" Target="../media/image11.jpeg"/><Relationship Id="rId4" Type="http://schemas.openxmlformats.org/officeDocument/2006/relationships/image" Target="../media/image5.png"/><Relationship Id="rId9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10800000" flipV="1">
            <a:off x="179512" y="597156"/>
            <a:ext cx="5760640" cy="52758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Научно-практическая конференция </a:t>
            </a:r>
            <a:br>
              <a:rPr lang="ru-RU" sz="1600" dirty="0">
                <a:solidFill>
                  <a:schemeClr val="tx1"/>
                </a:solidFill>
              </a:rPr>
            </a:br>
            <a:r>
              <a:rPr lang="ru-RU" sz="1600" dirty="0">
                <a:solidFill>
                  <a:schemeClr val="tx1"/>
                </a:solidFill>
              </a:rPr>
              <a:t>«Юные исследователи Забайкалья»</a:t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023" y="2636912"/>
            <a:ext cx="6228184" cy="1080120"/>
          </a:xfrm>
        </p:spPr>
        <p:txBody>
          <a:bodyPr/>
          <a:lstStyle/>
          <a:p>
            <a:r>
              <a:rPr lang="ru-RU" sz="3600" b="1" i="1" dirty="0">
                <a:solidFill>
                  <a:srgbClr val="0070C0"/>
                </a:solidFill>
              </a:rPr>
              <a:t>След человека в жизни села</a:t>
            </a:r>
            <a:endParaRPr lang="ru-RU" sz="3600" dirty="0">
              <a:solidFill>
                <a:srgbClr val="0070C0"/>
              </a:solidFill>
            </a:endParaRPr>
          </a:p>
          <a:p>
            <a:endParaRPr lang="ru-RU" dirty="0"/>
          </a:p>
        </p:txBody>
      </p:sp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1403649" y="972603"/>
            <a:ext cx="453650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Секция: </a:t>
            </a:r>
            <a:r>
              <a:rPr kumimoji="0" lang="ru-RU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95-летие Приаргунского района</a:t>
            </a:r>
            <a:endParaRPr kumimoji="0" lang="ru-RU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786182" y="4123257"/>
            <a:ext cx="5357818" cy="1969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</a:t>
            </a:r>
            <a:r>
              <a:rPr kumimoji="0" lang="ru-RU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Автор:</a:t>
            </a:r>
            <a:r>
              <a:rPr kumimoji="0" lang="ru-RU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Ревина</a:t>
            </a:r>
            <a:r>
              <a:rPr kumimoji="0" lang="ru-RU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Елена Алексеевна, ученица 8 класса</a:t>
            </a:r>
            <a:r>
              <a:rPr lang="ru-RU" sz="1200" dirty="0">
                <a:latin typeface="Arial" pitchFamily="34" charset="0"/>
                <a:cs typeface="Arial" pitchFamily="34" charset="0"/>
              </a:rPr>
              <a:t>,</a:t>
            </a:r>
            <a:r>
              <a:rPr kumimoji="0" lang="ru-RU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		Муниципальное бюджетное  </a:t>
            </a:r>
            <a:endParaRPr kumimoji="0" lang="ru-RU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	общеобразовательное учреждение</a:t>
            </a:r>
            <a:r>
              <a:rPr kumimoji="0" lang="ru-RU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	</a:t>
            </a:r>
            <a:r>
              <a:rPr kumimoji="0" lang="ru-RU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Досатуйская</a:t>
            </a:r>
            <a:r>
              <a:rPr kumimoji="0" lang="ru-RU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средняя  </a:t>
            </a:r>
            <a:endParaRPr kumimoji="0" lang="ru-RU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	общеобразовательная школа</a:t>
            </a:r>
            <a:endParaRPr kumimoji="0" lang="ru-RU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	Руководитель:</a:t>
            </a:r>
            <a:r>
              <a:rPr kumimoji="0" lang="ru-RU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Балагурова</a:t>
            </a:r>
            <a:r>
              <a:rPr kumimoji="0" lang="ru-RU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Наталья Михайловна		Муниципальное бюджетное  </a:t>
            </a:r>
            <a:endParaRPr kumimoji="0" lang="ru-RU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		общеобразовательное учреждение</a:t>
            </a:r>
            <a:r>
              <a:rPr kumimoji="0" lang="ru-RU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</a:t>
            </a:r>
            <a:endParaRPr kumimoji="0" lang="ru-RU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	</a:t>
            </a:r>
            <a:r>
              <a:rPr kumimoji="0" lang="ru-RU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Досатуйская</a:t>
            </a:r>
            <a:r>
              <a:rPr kumimoji="0" lang="ru-RU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средняя    </a:t>
            </a:r>
            <a:endParaRPr kumimoji="0" lang="ru-RU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 	общеобразовательная школа</a:t>
            </a:r>
            <a:endParaRPr kumimoji="0" lang="ru-RU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2D6CC86-4EE1-453D-A1B5-F46B7F0A7DD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801" t="59156" r="32200" b="7212"/>
          <a:stretch/>
        </p:blipFill>
        <p:spPr>
          <a:xfrm rot="10800000">
            <a:off x="6228184" y="337936"/>
            <a:ext cx="2520280" cy="322910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0B11E61-D0E4-4A0D-920E-A3752845C4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4638"/>
            <a:ext cx="5508104" cy="1143000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rgbClr val="0070C0"/>
                </a:solidFill>
              </a:rPr>
              <a:t>Из биографии: </a:t>
            </a:r>
            <a:br>
              <a:rPr lang="ru-RU" dirty="0">
                <a:solidFill>
                  <a:srgbClr val="0070C0"/>
                </a:solidFill>
              </a:rPr>
            </a:br>
            <a:r>
              <a:rPr lang="ru-RU" sz="3100" dirty="0">
                <a:solidFill>
                  <a:srgbClr val="0070C0"/>
                </a:solidFill>
              </a:rPr>
              <a:t>год рождения 1934.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31736D82-A181-4AC7-A0C3-14CD0822B8B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71" r="23020" b="9232"/>
          <a:stretch/>
        </p:blipFill>
        <p:spPr>
          <a:xfrm>
            <a:off x="423244" y="1628800"/>
            <a:ext cx="3326035" cy="4407001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1BC1101-98B6-4253-9261-A1C48966EE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242665"/>
            <a:ext cx="2555776" cy="255577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5E990C1-2F90-4F30-A10F-086FC0656AE9}"/>
              </a:ext>
            </a:extLst>
          </p:cNvPr>
          <p:cNvSpPr txBox="1"/>
          <p:nvPr/>
        </p:nvSpPr>
        <p:spPr>
          <a:xfrm>
            <a:off x="6974553" y="332656"/>
            <a:ext cx="21694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2">
                    <a:lumMod val="50000"/>
                  </a:schemeClr>
                </a:solidFill>
              </a:rPr>
              <a:t>Малая родина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E0E1C14-38E5-4AE0-9BC0-8B3EC15898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67944" y="2544545"/>
            <a:ext cx="3247086" cy="4332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05385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F6E333C-E5EC-4213-9A37-977F38713F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2890" y="476672"/>
            <a:ext cx="5851317" cy="1368152"/>
          </a:xfrm>
        </p:spPr>
        <p:txBody>
          <a:bodyPr>
            <a:normAutofit fontScale="90000"/>
          </a:bodyPr>
          <a:lstStyle/>
          <a:p>
            <a:r>
              <a:rPr lang="ru-RU" sz="2800" b="1" dirty="0">
                <a:solidFill>
                  <a:srgbClr val="0070C0"/>
                </a:solidFill>
              </a:rPr>
              <a:t>Из биографии: </a:t>
            </a:r>
            <a:br>
              <a:rPr lang="ru-RU" sz="2800" b="1" dirty="0">
                <a:solidFill>
                  <a:srgbClr val="C00000"/>
                </a:solidFill>
              </a:rPr>
            </a:br>
            <a:r>
              <a:rPr lang="ru-RU" sz="2000" b="1" dirty="0">
                <a:solidFill>
                  <a:schemeClr val="bg2">
                    <a:lumMod val="50000"/>
                  </a:schemeClr>
                </a:solidFill>
              </a:rPr>
              <a:t>1954-1957 –служба в Советской армии. Связист. </a:t>
            </a:r>
            <a:r>
              <a:rPr lang="ru-RU" sz="2000" b="1" dirty="0" err="1">
                <a:solidFill>
                  <a:schemeClr val="bg2">
                    <a:lumMod val="50000"/>
                  </a:schemeClr>
                </a:solidFill>
              </a:rPr>
              <a:t>Г.Иркутск</a:t>
            </a:r>
            <a:br>
              <a:rPr lang="ru-RU" sz="2000" b="1" dirty="0">
                <a:solidFill>
                  <a:schemeClr val="bg2">
                    <a:lumMod val="50000"/>
                  </a:schemeClr>
                </a:solidFill>
              </a:rPr>
            </a:br>
            <a:br>
              <a:rPr lang="ru-RU" sz="2000" dirty="0">
                <a:solidFill>
                  <a:srgbClr val="C00000"/>
                </a:solidFill>
              </a:rPr>
            </a:br>
            <a:endParaRPr lang="ru-RU" sz="2000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11044650-87FA-441D-A09C-A02EE57CC55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1746" y="2564904"/>
            <a:ext cx="3155156" cy="4206875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DAE7F97-EF79-40AE-931B-E32AC5432F5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00" t="2750" r="27600" b="44750"/>
          <a:stretch/>
        </p:blipFill>
        <p:spPr>
          <a:xfrm>
            <a:off x="6954441" y="188640"/>
            <a:ext cx="2034893" cy="2608837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7E17785D-EB30-44A9-8752-672FDF527F1D}"/>
              </a:ext>
            </a:extLst>
          </p:cNvPr>
          <p:cNvSpPr/>
          <p:nvPr/>
        </p:nvSpPr>
        <p:spPr>
          <a:xfrm>
            <a:off x="5652120" y="3105835"/>
            <a:ext cx="349188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>
              <a:solidFill>
                <a:srgbClr val="C00000"/>
              </a:solidFill>
            </a:endParaRPr>
          </a:p>
          <a:p>
            <a:endParaRPr lang="ru-RU" dirty="0">
              <a:solidFill>
                <a:srgbClr val="C00000"/>
              </a:solidFill>
            </a:endParaRPr>
          </a:p>
          <a:p>
            <a:endParaRPr lang="ru-RU" dirty="0">
              <a:solidFill>
                <a:srgbClr val="C00000"/>
              </a:solidFill>
            </a:endParaRPr>
          </a:p>
          <a:p>
            <a:endParaRPr lang="ru-RU" dirty="0">
              <a:solidFill>
                <a:srgbClr val="C00000"/>
              </a:solidFill>
            </a:endParaRPr>
          </a:p>
          <a:p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376B8BD-C848-41A8-9999-47437E34E36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538" t="8000" r="5901" b="6951"/>
          <a:stretch/>
        </p:blipFill>
        <p:spPr>
          <a:xfrm>
            <a:off x="154666" y="2085035"/>
            <a:ext cx="4996010" cy="3518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9257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0051765-78EA-4EEE-BAD3-91A2AD86CC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019" y="284176"/>
            <a:ext cx="8354762" cy="1508760"/>
          </a:xfrm>
        </p:spPr>
        <p:txBody>
          <a:bodyPr/>
          <a:lstStyle/>
          <a:p>
            <a:r>
              <a:rPr lang="ru-RU" sz="4400" b="1" dirty="0">
                <a:solidFill>
                  <a:srgbClr val="0070C0"/>
                </a:solidFill>
              </a:rPr>
              <a:t>Из биографии: </a:t>
            </a:r>
            <a:r>
              <a:rPr lang="ru-RU" sz="3200" b="1" dirty="0">
                <a:solidFill>
                  <a:schemeClr val="bg2">
                    <a:lumMod val="50000"/>
                  </a:schemeClr>
                </a:solidFill>
              </a:rPr>
              <a:t>образование</a:t>
            </a:r>
            <a:endParaRPr lang="ru-RU" sz="320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CDD33E8B-4CDC-4DCB-B8C6-33A5FA3EDA2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81" t="12770" r="21020" b="12230"/>
          <a:stretch/>
        </p:blipFill>
        <p:spPr>
          <a:xfrm>
            <a:off x="107504" y="1916832"/>
            <a:ext cx="2520280" cy="3600400"/>
          </a:xfr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9E93577-0F27-430C-9D81-05259907759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475" t="10101" r="5900" b="10101"/>
          <a:stretch/>
        </p:blipFill>
        <p:spPr>
          <a:xfrm>
            <a:off x="2587007" y="1792936"/>
            <a:ext cx="4248472" cy="293530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21B49F6-9F9D-4C66-8487-62EDF42D85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4902" y="3835230"/>
            <a:ext cx="4119098" cy="3093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4664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C9999F8-8071-4B65-8927-D9FE496088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512" y="274638"/>
            <a:ext cx="8964488" cy="346050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rgbClr val="0070C0"/>
                </a:solidFill>
              </a:rPr>
              <a:t>Из биографии: </a:t>
            </a:r>
            <a:r>
              <a:rPr lang="ru-RU" sz="2400" b="1" dirty="0">
                <a:solidFill>
                  <a:srgbClr val="0070C0"/>
                </a:solidFill>
              </a:rPr>
              <a:t>начало трудовой деятельности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34CF1185-6693-4124-AF68-13F21FE30CD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944148"/>
            <a:ext cx="5738684" cy="5905840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B3C01BE-8F50-4D6E-B0CE-11B9A14E5FC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0" t="6951" r="14600" b="6950"/>
          <a:stretch/>
        </p:blipFill>
        <p:spPr>
          <a:xfrm>
            <a:off x="0" y="1916832"/>
            <a:ext cx="3046292" cy="4382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5914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8B7AAE-E83B-41A7-BD22-90F64FB2DBB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79512" y="5000625"/>
            <a:ext cx="8964488" cy="1857375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  <a:effectLst/>
              </a:rPr>
              <a:t>02.01.1992г.- 12.10.1996г. </a:t>
            </a:r>
            <a:br>
              <a:rPr lang="ru-RU" sz="3200" b="1" dirty="0">
                <a:solidFill>
                  <a:srgbClr val="C00000"/>
                </a:solidFill>
                <a:effectLst/>
              </a:rPr>
            </a:br>
            <a:r>
              <a:rPr lang="ru-RU" sz="2800" dirty="0">
                <a:solidFill>
                  <a:schemeClr val="tx1"/>
                </a:solidFill>
                <a:effectLst/>
              </a:rPr>
              <a:t>Глава </a:t>
            </a:r>
            <a:r>
              <a:rPr lang="ru-RU" sz="2800" dirty="0" err="1">
                <a:solidFill>
                  <a:schemeClr val="tx1"/>
                </a:solidFill>
                <a:effectLst/>
              </a:rPr>
              <a:t>Досатуйской</a:t>
            </a:r>
            <a:r>
              <a:rPr lang="ru-RU" sz="2800" dirty="0">
                <a:solidFill>
                  <a:schemeClr val="tx1"/>
                </a:solidFill>
                <a:effectLst/>
              </a:rPr>
              <a:t> сельской администрации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58CA52AC-36B0-4EE0-B867-1B5D722E82DC}"/>
              </a:ext>
            </a:extLst>
          </p:cNvPr>
          <p:cNvPicPr>
            <a:picLocks noGrp="1" noChangeAspect="1"/>
          </p:cNvPicPr>
          <p:nvPr>
            <p:ph sz="quarter" idx="4294967295"/>
          </p:nvPr>
        </p:nvPicPr>
        <p:blipFill rotWithShape="1">
          <a:blip r:embed="rId2"/>
          <a:stretch/>
        </p:blipFill>
        <p:spPr>
          <a:xfrm>
            <a:off x="4211959" y="2492896"/>
            <a:ext cx="4935175" cy="2777253"/>
          </a:xfrm>
          <a:prstGeom prst="rect">
            <a:avLst/>
          </a:prstGeom>
        </p:spPr>
      </p:pic>
      <p:sp>
        <p:nvSpPr>
          <p:cNvPr id="6" name="Текст 5">
            <a:extLst>
              <a:ext uri="{FF2B5EF4-FFF2-40B4-BE49-F238E27FC236}">
                <a16:creationId xmlns:a16="http://schemas.microsoft.com/office/drawing/2014/main" id="{F15C5019-8AE4-4BE9-B999-2EC8CC224FA4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0" y="328613"/>
            <a:ext cx="4935656" cy="639762"/>
          </a:xfrm>
        </p:spPr>
        <p:txBody>
          <a:bodyPr>
            <a:noAutofit/>
          </a:bodyPr>
          <a:lstStyle/>
          <a:p>
            <a:pPr marL="82296" indent="0" algn="ctr">
              <a:buNone/>
            </a:pPr>
            <a:r>
              <a:rPr lang="ru-RU" sz="2400" b="1" dirty="0">
                <a:solidFill>
                  <a:srgbClr val="C00000"/>
                </a:solidFill>
              </a:rPr>
              <a:t>1976-1979г.</a:t>
            </a:r>
            <a:br>
              <a:rPr lang="ru-RU" sz="2400" dirty="0"/>
            </a:br>
            <a:r>
              <a:rPr lang="ru-RU" sz="2400" dirty="0"/>
              <a:t>Председатель исполкома </a:t>
            </a:r>
            <a:r>
              <a:rPr lang="ru-RU" sz="2400" dirty="0" err="1"/>
              <a:t>п.Досатуй</a:t>
            </a:r>
            <a:endParaRPr lang="ru-RU" sz="2400" dirty="0"/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id="{9CA77231-9756-4941-9429-135B84AD3359}"/>
              </a:ext>
            </a:extLst>
          </p:cNvPr>
          <p:cNvSpPr>
            <a:spLocks noGrp="1"/>
          </p:cNvSpPr>
          <p:nvPr>
            <p:ph type="body" sz="half" idx="4294967295"/>
          </p:nvPr>
        </p:nvSpPr>
        <p:spPr>
          <a:xfrm>
            <a:off x="4716017" y="328613"/>
            <a:ext cx="4427984" cy="2020267"/>
          </a:xfrm>
        </p:spPr>
        <p:txBody>
          <a:bodyPr>
            <a:normAutofit/>
          </a:bodyPr>
          <a:lstStyle/>
          <a:p>
            <a:pPr marL="82296" indent="0" algn="ctr">
              <a:buNone/>
            </a:pPr>
            <a:r>
              <a:rPr lang="ru-RU" b="1" dirty="0">
                <a:solidFill>
                  <a:srgbClr val="C00000"/>
                </a:solidFill>
              </a:rPr>
              <a:t>198з-1992</a:t>
            </a:r>
            <a:r>
              <a:rPr lang="ru-RU" dirty="0">
                <a:solidFill>
                  <a:srgbClr val="C00000"/>
                </a:solidFill>
              </a:rPr>
              <a:t> – </a:t>
            </a:r>
          </a:p>
          <a:p>
            <a:pPr marL="82296" indent="0">
              <a:buNone/>
            </a:pPr>
            <a:r>
              <a:rPr lang="ru-RU" dirty="0"/>
              <a:t>председатель исполкома </a:t>
            </a:r>
            <a:r>
              <a:rPr lang="ru-RU" dirty="0" err="1"/>
              <a:t>Досатуйского</a:t>
            </a:r>
            <a:r>
              <a:rPr lang="ru-RU" dirty="0"/>
              <a:t> сельского совета народных депутатов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A636898-178F-43BC-BF5E-114E19631C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1603994"/>
            <a:ext cx="3928480" cy="2946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3500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ED80485-48F9-4EE6-B7B5-9C997E1974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512" y="144016"/>
            <a:ext cx="8754176" cy="692696"/>
          </a:xfrm>
        </p:spPr>
        <p:txBody>
          <a:bodyPr>
            <a:normAutofit/>
          </a:bodyPr>
          <a:lstStyle/>
          <a:p>
            <a:pPr algn="ctr"/>
            <a:r>
              <a:rPr lang="ru-RU" sz="3200" dirty="0">
                <a:solidFill>
                  <a:srgbClr val="0070C0"/>
                </a:solidFill>
              </a:rPr>
              <a:t>Из биографии:  член КПСС с 1974г.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600DDD7D-694E-4561-9D8D-B25E3F44F35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4508401"/>
            <a:ext cx="3090597" cy="2317948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C949406-DB37-4431-BE67-FEF65761DE9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06850">
            <a:off x="6582216" y="3276465"/>
            <a:ext cx="2538695" cy="3384927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DF19CF1-409D-4F79-9F85-928D174C23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610" y="1844824"/>
            <a:ext cx="2573615" cy="34290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476D4C5-11FA-4B9B-95B6-377F2A1A4F2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31840" y="1302323"/>
            <a:ext cx="4464496" cy="2745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0661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0AD1F5E-5150-44EC-9EB6-0C01DE930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0"/>
            <a:ext cx="8610160" cy="1573188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rgbClr val="0070C0"/>
                </a:solidFill>
              </a:rPr>
              <a:t>Награды за труд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57C429C-4052-4D52-B51D-31B22F8ED29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3534834" y="2492896"/>
            <a:ext cx="5609166" cy="4206875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A7E8706-3339-4FB4-9C24-32DC276EF76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202" y="3412604"/>
            <a:ext cx="3421632" cy="299695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964A9D2-0914-4233-ABE7-5872F9C5E51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-1" t="19551" r="3" b="35699"/>
          <a:stretch/>
        </p:blipFill>
        <p:spPr>
          <a:xfrm>
            <a:off x="113202" y="1846465"/>
            <a:ext cx="3851920" cy="1292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77547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CAEEA1C-C371-4011-B478-25F94B5E2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5608" y="609600"/>
            <a:ext cx="7498080" cy="371128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70C0"/>
                </a:solidFill>
              </a:rPr>
              <a:t>Балагурова Ирина Юрьевна: 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C2BCC6F-9710-47D9-9669-EA52E3C4C2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2060848"/>
            <a:ext cx="5613384" cy="4536504"/>
          </a:xfrm>
        </p:spPr>
        <p:txBody>
          <a:bodyPr>
            <a:normAutofit fontScale="92500"/>
          </a:bodyPr>
          <a:lstStyle/>
          <a:p>
            <a:pPr algn="just"/>
            <a:r>
              <a:rPr lang="ru-RU" dirty="0"/>
              <a:t>Сергей Иванович – мой наставник с 1989г., когда пришла работать в сельский совет. Он меня и научил работать. Спасибо ему! В то время, когда возглавлял администрацию, был период развития Досатуя, хотя в стране было трудное время. Развивались предприятия, открывались новые организации – </a:t>
            </a:r>
            <a:r>
              <a:rPr lang="ru-RU" dirty="0" err="1"/>
              <a:t>Сельхозхимия</a:t>
            </a:r>
            <a:r>
              <a:rPr lang="ru-RU" dirty="0"/>
              <a:t>, ДЭУ. Была построена пристройка к школе, новое здание администрации. Большое внимание уделялось озеленению поселка. Много построено домов для жителей. Активно работали общественные организации – совет ветеранов, женсовет, коммунисты и комсомольцы. Воспоминания самые светлые об этом человеке. Таких людей, как Сергей Иванович, должны знать и помнить.</a:t>
            </a: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6A90B01-C341-4B0C-99CD-E69753E900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3384" y="2708920"/>
            <a:ext cx="3334815" cy="23291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7638524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7D26F24-D6E0-4264-B52E-F69919C1A2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496" y="284176"/>
            <a:ext cx="9108504" cy="1508760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0070C0"/>
                </a:solidFill>
              </a:rPr>
              <a:t>Балагуров Валерий Васильевич</a:t>
            </a:r>
            <a:r>
              <a:rPr lang="ru-RU" b="1" dirty="0"/>
              <a:t>: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F3EB05C-2AF4-4437-BE09-C0339D974C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496" y="1916832"/>
            <a:ext cx="5677668" cy="4824536"/>
          </a:xfrm>
        </p:spPr>
        <p:txBody>
          <a:bodyPr>
            <a:normAutofit fontScale="85000" lnSpcReduction="20000"/>
          </a:bodyPr>
          <a:lstStyle/>
          <a:p>
            <a:pPr marL="82296" indent="0" algn="just">
              <a:buNone/>
            </a:pPr>
            <a:r>
              <a:rPr lang="ru-RU" dirty="0"/>
              <a:t>Ответственный и честный человек. Не «хап» для себя, а болел за дело, за посёлок. </a:t>
            </a:r>
          </a:p>
          <a:p>
            <a:pPr marL="82296" indent="0" algn="just">
              <a:buNone/>
            </a:pPr>
            <a:r>
              <a:rPr lang="ru-RU" dirty="0"/>
              <a:t>Много сил приложил, чтоб наш Досатуй получил статус посёлка; ведь тогда заработают жилищно- коммунальные службы, и военный стол, т.е. увеличатся штаты, появятся дополнительные рабочие места. </a:t>
            </a:r>
          </a:p>
          <a:p>
            <a:pPr marL="82296" indent="0" algn="just">
              <a:buNone/>
            </a:pPr>
            <a:r>
              <a:rPr lang="ru-RU" dirty="0"/>
              <a:t>Никак не сидел на месте: весь посёлок пешком обхаживал, смотришь, то на нефтебазе, а то уже в садике на втором отделении, то в </a:t>
            </a:r>
            <a:r>
              <a:rPr lang="ru-RU" dirty="0" err="1"/>
              <a:t>погрузконторе</a:t>
            </a:r>
            <a:r>
              <a:rPr lang="ru-RU" dirty="0"/>
              <a:t>. Потом уж у него белая «Волга» появилась, старенькая такая. </a:t>
            </a:r>
          </a:p>
          <a:p>
            <a:pPr marL="82296" indent="0" algn="just">
              <a:buNone/>
            </a:pPr>
            <a:r>
              <a:rPr lang="ru-RU" dirty="0"/>
              <a:t>Ездили вместе с ним в Приаргунск (я депутатом районного совета был), он все инстанции  обойдёт, чего-нибудь добивается для Досатуя. Председатель райисполкома В.С. Дегтярёв только увидит его, сразу: «Уйди, </a:t>
            </a:r>
            <a:r>
              <a:rPr lang="ru-RU" dirty="0" err="1"/>
              <a:t>Колотурин</a:t>
            </a:r>
            <a:r>
              <a:rPr lang="ru-RU" dirty="0"/>
              <a:t>, уйди, нету денег!!» . Имел авторитет и среди населения, и районного начальства.</a:t>
            </a: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7A4FC50-A274-4CBF-9FC5-B40791454A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3164" y="2564904"/>
            <a:ext cx="3456732" cy="4700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10692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43" descr="председатель 001.jpg">
            <a:extLst>
              <a:ext uri="{FF2B5EF4-FFF2-40B4-BE49-F238E27FC236}">
                <a16:creationId xmlns:a16="http://schemas.microsoft.com/office/drawing/2014/main" id="{AD8E4FB4-D40E-4028-8D4C-FA1FEB3B80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9635" y="1907504"/>
            <a:ext cx="3799470" cy="2894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5ED3856A-B84D-4A28-9443-7EEFB743E1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32656"/>
            <a:ext cx="9144000" cy="792088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rgbClr val="0070C0"/>
                </a:solidFill>
                <a:effectLst/>
              </a:rPr>
              <a:t>Минеевы </a:t>
            </a:r>
            <a:br>
              <a:rPr lang="ru-RU" sz="2800" b="1" dirty="0">
                <a:solidFill>
                  <a:srgbClr val="0070C0"/>
                </a:solidFill>
                <a:effectLst/>
              </a:rPr>
            </a:br>
            <a:r>
              <a:rPr lang="ru-RU" sz="2800" b="1" dirty="0">
                <a:solidFill>
                  <a:srgbClr val="0070C0"/>
                </a:solidFill>
                <a:effectLst/>
              </a:rPr>
              <a:t>Борис Петрович и Галина Михайловна:</a:t>
            </a:r>
            <a:br>
              <a:rPr lang="ru-RU" sz="2800" dirty="0">
                <a:solidFill>
                  <a:srgbClr val="0070C0"/>
                </a:solidFill>
                <a:effectLst/>
              </a:rPr>
            </a:br>
            <a:endParaRPr lang="ru-RU" sz="2800" dirty="0">
              <a:solidFill>
                <a:srgbClr val="0070C0"/>
              </a:solidFill>
            </a:endParaRP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12A34CC5-9DF1-4C5F-8308-D96358947A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8" y="1916832"/>
            <a:ext cx="5237217" cy="4824536"/>
          </a:xfrm>
        </p:spPr>
        <p:txBody>
          <a:bodyPr>
            <a:normAutofit fontScale="25000" lnSpcReduction="20000"/>
          </a:bodyPr>
          <a:lstStyle/>
          <a:p>
            <a:pPr marL="82296" indent="0">
              <a:buNone/>
            </a:pPr>
            <a:r>
              <a:rPr lang="ru-RU" sz="8000" dirty="0"/>
              <a:t>С 1980-ого года, когда переехали в Досатуй,  и до своего отъезда в 1989г. пришлось работать с </a:t>
            </a:r>
            <a:r>
              <a:rPr lang="ru-RU" sz="8000" dirty="0" err="1"/>
              <a:t>Колотуриным</a:t>
            </a:r>
            <a:r>
              <a:rPr lang="ru-RU" sz="8000" dirty="0"/>
              <a:t> Сергеем Ивановичем. Хороший человек. Ему до всего было дело в поселке, особенно много занимался школой и детсадами. </a:t>
            </a:r>
          </a:p>
          <a:p>
            <a:pPr marL="82296" indent="0">
              <a:buNone/>
            </a:pPr>
            <a:r>
              <a:rPr lang="ru-RU" sz="8000" dirty="0"/>
              <a:t>Его не называли </a:t>
            </a:r>
            <a:r>
              <a:rPr lang="ru-RU" sz="8000" dirty="0" err="1"/>
              <a:t>Колотурин</a:t>
            </a:r>
            <a:r>
              <a:rPr lang="ru-RU" sz="8000" dirty="0"/>
              <a:t>, а только Сергей Иванович, некоторые даже не знали его фамилии, а только имя. </a:t>
            </a:r>
          </a:p>
          <a:p>
            <a:pPr marL="82296" indent="0">
              <a:buNone/>
            </a:pPr>
            <a:r>
              <a:rPr lang="ru-RU" sz="8000" dirty="0"/>
              <a:t>Уважали его в селе, да и в районе относились к нему с почтением.</a:t>
            </a:r>
          </a:p>
          <a:p>
            <a:pPr marL="82296" indent="0">
              <a:buNone/>
            </a:pPr>
            <a:r>
              <a:rPr lang="ru-RU" sz="8000" dirty="0"/>
              <a:t> Стела в Досатуе – его задумка, его реализация.</a:t>
            </a:r>
          </a:p>
          <a:p>
            <a:pPr marL="82296" indent="0">
              <a:buNone/>
            </a:pPr>
            <a:r>
              <a:rPr lang="ru-RU" sz="8000" dirty="0"/>
              <a:t>Бывало, поругаемся с ним на совете руководителей, но все для пользы дела, прислушивался к мнению другому, но если считал, что прав – не отступит. Добивался своего, настойчив был.</a:t>
            </a:r>
          </a:p>
          <a:p>
            <a:pPr marL="82296" indent="0">
              <a:buNone/>
            </a:pPr>
            <a:endParaRPr lang="ru-RU" sz="5500" dirty="0"/>
          </a:p>
          <a:p>
            <a:pPr marL="82296" indent="0">
              <a:buNone/>
            </a:pPr>
            <a:r>
              <a:rPr lang="ru-RU" sz="5500" dirty="0"/>
              <a:t> </a:t>
            </a:r>
            <a:endParaRPr lang="ru-RU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D21AA59E-3639-432E-B8DE-3960F8109D09}"/>
              </a:ext>
            </a:extLst>
          </p:cNvPr>
          <p:cNvSpPr/>
          <p:nvPr/>
        </p:nvSpPr>
        <p:spPr>
          <a:xfrm>
            <a:off x="5242112" y="2960948"/>
            <a:ext cx="379947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2296" indent="0">
              <a:buNone/>
            </a:pPr>
            <a:endParaRPr lang="ru-RU" dirty="0">
              <a:solidFill>
                <a:schemeClr val="bg2">
                  <a:lumMod val="50000"/>
                </a:schemeClr>
              </a:solidFill>
            </a:endParaRPr>
          </a:p>
          <a:p>
            <a:pPr marL="82296" indent="0">
              <a:buNone/>
            </a:pPr>
            <a:endParaRPr lang="ru-RU" dirty="0">
              <a:solidFill>
                <a:schemeClr val="bg2">
                  <a:lumMod val="50000"/>
                </a:schemeClr>
              </a:solidFill>
            </a:endParaRPr>
          </a:p>
          <a:p>
            <a:pPr marL="82296" indent="0">
              <a:buNone/>
            </a:pPr>
            <a:endParaRPr lang="ru-RU" dirty="0">
              <a:solidFill>
                <a:schemeClr val="bg2">
                  <a:lumMod val="50000"/>
                </a:schemeClr>
              </a:solidFill>
            </a:endParaRPr>
          </a:p>
          <a:p>
            <a:pPr marL="82296" indent="0">
              <a:buNone/>
            </a:pPr>
            <a:endParaRPr lang="ru-RU" dirty="0">
              <a:solidFill>
                <a:schemeClr val="bg2">
                  <a:lumMod val="50000"/>
                </a:schemeClr>
              </a:solidFill>
            </a:endParaRPr>
          </a:p>
          <a:p>
            <a:pPr marL="82296" indent="0">
              <a:buNone/>
            </a:pPr>
            <a:endParaRPr lang="ru-RU" dirty="0">
              <a:solidFill>
                <a:schemeClr val="bg2">
                  <a:lumMod val="50000"/>
                </a:schemeClr>
              </a:solidFill>
            </a:endParaRPr>
          </a:p>
          <a:p>
            <a:pPr marL="82296" indent="0">
              <a:buNone/>
            </a:pPr>
            <a:endParaRPr lang="ru-RU" dirty="0">
              <a:solidFill>
                <a:schemeClr val="bg2">
                  <a:lumMod val="50000"/>
                </a:schemeClr>
              </a:solidFill>
            </a:endParaRPr>
          </a:p>
          <a:p>
            <a:pPr marL="82296" indent="0">
              <a:buNone/>
            </a:pPr>
            <a:endParaRPr lang="ru-RU" dirty="0">
              <a:solidFill>
                <a:schemeClr val="bg2">
                  <a:lumMod val="50000"/>
                </a:schemeClr>
              </a:solidFill>
            </a:endParaRPr>
          </a:p>
          <a:p>
            <a:pPr marL="82296" indent="0">
              <a:buNone/>
            </a:pPr>
            <a:endParaRPr lang="ru-RU" dirty="0">
              <a:solidFill>
                <a:schemeClr val="bg2">
                  <a:lumMod val="50000"/>
                </a:schemeClr>
              </a:solidFill>
            </a:endParaRPr>
          </a:p>
          <a:p>
            <a:pPr marL="82296" indent="0" algn="just">
              <a:buNone/>
            </a:pPr>
            <a:r>
              <a:rPr lang="ru-RU" b="1" dirty="0"/>
              <a:t>Хорошо работалось с Сергеем Ивановичем, поддержку чувствовал от него  всегда, пока работал директором школы. </a:t>
            </a:r>
          </a:p>
        </p:txBody>
      </p:sp>
    </p:spTree>
    <p:extLst>
      <p:ext uri="{BB962C8B-B14F-4D97-AF65-F5344CB8AC3E}">
        <p14:creationId xmlns:p14="http://schemas.microsoft.com/office/powerpoint/2010/main" val="39613691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185988" y="404813"/>
            <a:ext cx="6958012" cy="1381125"/>
          </a:xfrm>
        </p:spPr>
        <p:txBody>
          <a:bodyPr>
            <a:noAutofit/>
          </a:bodyPr>
          <a:lstStyle/>
          <a:p>
            <a:pPr algn="r" fontAlgn="base"/>
            <a:br>
              <a:rPr lang="ru-RU" sz="1200" dirty="0"/>
            </a:br>
            <a:endParaRPr lang="ru-RU" sz="1200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F73C70E-EB7C-4276-B708-DD6EEED6E8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83" r="6061" b="9091"/>
          <a:stretch>
            <a:fillRect/>
          </a:stretch>
        </p:blipFill>
        <p:spPr bwMode="auto">
          <a:xfrm>
            <a:off x="4925088" y="4417515"/>
            <a:ext cx="1335473" cy="1466831"/>
          </a:xfrm>
          <a:prstGeom prst="rect">
            <a:avLst/>
          </a:prstGeom>
          <a:noFill/>
          <a:ln>
            <a:noFill/>
          </a:ln>
          <a:effectLst>
            <a:outerShdw dist="107763" dir="13500000" algn="ctr" rotWithShape="0">
              <a:srgbClr val="00B0F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>
            <a:extLst>
              <a:ext uri="{FF2B5EF4-FFF2-40B4-BE49-F238E27FC236}">
                <a16:creationId xmlns:a16="http://schemas.microsoft.com/office/drawing/2014/main" id="{13167231-A49D-4131-A787-9D07E82C5B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60" t="19681" r="18327"/>
          <a:stretch>
            <a:fillRect/>
          </a:stretch>
        </p:blipFill>
        <p:spPr bwMode="auto">
          <a:xfrm>
            <a:off x="6869091" y="1623155"/>
            <a:ext cx="1486239" cy="1913592"/>
          </a:xfrm>
          <a:prstGeom prst="rect">
            <a:avLst/>
          </a:prstGeom>
          <a:noFill/>
          <a:ln>
            <a:noFill/>
          </a:ln>
          <a:effectLst>
            <a:outerShdw dist="107763" dir="13500000" algn="ctr" rotWithShape="0">
              <a:srgbClr val="00B0F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A08DD80-F1C7-4064-B3A5-3525D797C8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7688" y="4890193"/>
            <a:ext cx="1289162" cy="1614582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BF97A68-4F8E-489E-B54C-981A07534D9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59996" y="4052333"/>
            <a:ext cx="1712768" cy="1462261"/>
          </a:xfrm>
          <a:prstGeom prst="rect">
            <a:avLst/>
          </a:prstGeom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B373B21A-8DA4-4417-8CF7-BDE5B3A367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064" b="-2155"/>
          <a:stretch>
            <a:fillRect/>
          </a:stretch>
        </p:blipFill>
        <p:spPr bwMode="auto">
          <a:xfrm>
            <a:off x="6118459" y="3574565"/>
            <a:ext cx="1335474" cy="1576366"/>
          </a:xfrm>
          <a:prstGeom prst="rect">
            <a:avLst/>
          </a:prstGeom>
          <a:noFill/>
          <a:ln>
            <a:noFill/>
          </a:ln>
          <a:effectLst>
            <a:outerShdw dist="107763" dir="13500000" algn="ctr" rotWithShape="0">
              <a:srgbClr val="00B0F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Объект 7">
            <a:extLst>
              <a:ext uri="{FF2B5EF4-FFF2-40B4-BE49-F238E27FC236}">
                <a16:creationId xmlns:a16="http://schemas.microsoft.com/office/drawing/2014/main" id="{4AF573CA-19E7-4AFD-A1FA-D53AB7B48B8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07672" y="2692059"/>
            <a:ext cx="1386854" cy="158170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824D8B5-41CD-46D0-B820-CB011D12622C}"/>
              </a:ext>
            </a:extLst>
          </p:cNvPr>
          <p:cNvSpPr txBox="1"/>
          <p:nvPr/>
        </p:nvSpPr>
        <p:spPr>
          <a:xfrm>
            <a:off x="3000364" y="1500174"/>
            <a:ext cx="4104456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sz="1800" b="1" i="1" dirty="0">
              <a:solidFill>
                <a:srgbClr val="C00000"/>
              </a:solidFill>
            </a:endParaRPr>
          </a:p>
          <a:p>
            <a:r>
              <a:rPr lang="ru-RU" sz="1800" b="1" i="1" dirty="0"/>
              <a:t>Досатуй, Досатуй,</a:t>
            </a:r>
            <a:br>
              <a:rPr lang="ru-RU" sz="1800" b="1" dirty="0"/>
            </a:br>
            <a:r>
              <a:rPr lang="ru-RU" sz="1800" b="1" i="1" dirty="0"/>
              <a:t>Наш поселок родной!</a:t>
            </a:r>
            <a:br>
              <a:rPr lang="ru-RU" sz="1800" b="1" dirty="0"/>
            </a:br>
            <a:r>
              <a:rPr lang="ru-RU" sz="1800" b="1" i="1" dirty="0"/>
              <a:t>Ты – история нашего края.</a:t>
            </a:r>
            <a:br>
              <a:rPr lang="ru-RU" sz="1800" b="1" dirty="0"/>
            </a:br>
            <a:r>
              <a:rPr lang="ru-RU" sz="1800" b="1" i="1" dirty="0"/>
              <a:t>О делах и о людях расскажет музей,</a:t>
            </a:r>
            <a:br>
              <a:rPr lang="ru-RU" sz="1800" b="1" dirty="0"/>
            </a:br>
            <a:r>
              <a:rPr lang="ru-RU" sz="1800" b="1" i="1" dirty="0"/>
              <a:t>Что трудились, тебя прославляя.</a:t>
            </a:r>
            <a:br>
              <a:rPr lang="ru-RU" sz="1800" b="1" dirty="0"/>
            </a:br>
            <a:r>
              <a:rPr lang="ru-RU" sz="1800" b="1" i="1" dirty="0"/>
              <a:t>                            </a:t>
            </a:r>
          </a:p>
          <a:p>
            <a:endParaRPr lang="ru-RU" b="1" i="1" dirty="0"/>
          </a:p>
          <a:p>
            <a:pPr algn="ctr"/>
            <a:r>
              <a:rPr lang="ru-RU" sz="1800" b="1" i="1" dirty="0"/>
              <a:t> Панова З.М.</a:t>
            </a:r>
            <a:endParaRPr lang="ru-RU" b="1" dirty="0"/>
          </a:p>
        </p:txBody>
      </p:sp>
      <p:pic>
        <p:nvPicPr>
          <p:cNvPr id="12" name="Picture 2" descr="https://sun9-53.userapi.com/impf/EanX2Rsv-VTRHw9FAvLIV-tAqiZXKgnU-iqCtA/xTyk1p3ZEvg.jpg?size=1200x1600&amp;quality=96&amp;proxy=1&amp;sign=22840defb03df143320755efb1e75664&amp;type=album">
            <a:extLst>
              <a:ext uri="{FF2B5EF4-FFF2-40B4-BE49-F238E27FC236}">
                <a16:creationId xmlns:a16="http://schemas.microsoft.com/office/drawing/2014/main" id="{CD903C5D-19BC-4A22-A6D5-A183A1FAA4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 l="8333" r="4167" b="9375"/>
          <a:stretch>
            <a:fillRect/>
          </a:stretch>
        </p:blipFill>
        <p:spPr bwMode="auto">
          <a:xfrm>
            <a:off x="1222969" y="474863"/>
            <a:ext cx="1565718" cy="2162183"/>
          </a:xfrm>
          <a:prstGeom prst="rect">
            <a:avLst/>
          </a:prstGeom>
          <a:noFill/>
        </p:spPr>
      </p:pic>
      <p:pic>
        <p:nvPicPr>
          <p:cNvPr id="14" name="Picture 4" descr="https://sun9-8.userapi.com/impf/UUUW8JdUlqpiHjp4aFBrSOmZutMpo0bNh_tlxw/CLNJG5w28Tw.jpg?size=1200x1600&amp;quality=96&amp;proxy=1&amp;sign=2b623d3c3a65e2026477dfa4d0499ca5&amp;type=album">
            <a:extLst>
              <a:ext uri="{FF2B5EF4-FFF2-40B4-BE49-F238E27FC236}">
                <a16:creationId xmlns:a16="http://schemas.microsoft.com/office/drawing/2014/main" id="{B42C8461-3A53-4DF6-8AB8-B6FDAE1634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436314" y="418994"/>
            <a:ext cx="1014572" cy="1352762"/>
          </a:xfrm>
          <a:prstGeom prst="rect">
            <a:avLst/>
          </a:prstGeom>
          <a:noFill/>
        </p:spPr>
      </p:pic>
      <p:pic>
        <p:nvPicPr>
          <p:cNvPr id="15" name="Picture 6" descr="https://sun9-32.userapi.com/impf/9vrDDXB0-S9cxTrGfYcGuPgbGSE96hlrOVgxjw/rbrSdLwBM_s.jpg?size=1200x1600&amp;quality=96&amp;proxy=1&amp;sign=940286b2fe216cbd614279f13cfb4cb3&amp;type=album">
            <a:extLst>
              <a:ext uri="{FF2B5EF4-FFF2-40B4-BE49-F238E27FC236}">
                <a16:creationId xmlns:a16="http://schemas.microsoft.com/office/drawing/2014/main" id="{6D1258E2-1C17-4547-AF69-CB308E8E85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180062" y="374532"/>
            <a:ext cx="1014572" cy="1352762"/>
          </a:xfrm>
          <a:prstGeom prst="rect">
            <a:avLst/>
          </a:prstGeom>
          <a:noFill/>
        </p:spPr>
      </p:pic>
      <p:pic>
        <p:nvPicPr>
          <p:cNvPr id="16" name="Picture 8" descr="https://sun9-20.userapi.com/impf/qsvsebV7TFa2XkhOd2tDGOatjoiIxR-KbUjg_A/0V7kBabVJxs.jpg?size=1200x1600&amp;quality=96&amp;proxy=1&amp;sign=12dda699844e3d3306c557efaff01a87&amp;type=album">
            <a:extLst>
              <a:ext uri="{FF2B5EF4-FFF2-40B4-BE49-F238E27FC236}">
                <a16:creationId xmlns:a16="http://schemas.microsoft.com/office/drawing/2014/main" id="{F035B791-6D7E-4FF4-8C7A-8F6B651C6B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10800000">
            <a:off x="5569844" y="401394"/>
            <a:ext cx="1079348" cy="14391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033E42-8D35-430D-AEC6-45B7EE2B09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16632"/>
            <a:ext cx="8457419" cy="1136176"/>
          </a:xfrm>
        </p:spPr>
        <p:txBody>
          <a:bodyPr/>
          <a:lstStyle/>
          <a:p>
            <a:r>
              <a:rPr lang="ru-RU" dirty="0">
                <a:solidFill>
                  <a:srgbClr val="0070C0"/>
                </a:solidFill>
              </a:rPr>
              <a:t>Воспоминания Сидякиной С.П.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6C7E9AB-1029-4D09-A3F7-A38F5F234D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" y="2011680"/>
            <a:ext cx="5436096" cy="4206240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dirty="0"/>
              <a:t>С Сергеем Ивановичем и его женой Эмилией Петровной мы 14 лет были соседями, жили по улице Ленина,1, они с одной стороны, мы- молодая семья, с другой. Это были хорошие соседи, обратиться за помощью можно было в любую минуту-никогда не откажут, всегда помогут, посоветуют. Они воспитали 3 сыновей, выучили, проводили в армию, сыграли свадьбы, помогали воспитывать 6 внуков. Хобби Сергея Ивановича- была игра на гармошке, которой он владел виртуозно. Они часто с женой пели песни, а он подыгрывал.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A8556F6-AE17-49D6-A8B5-8A531E333F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6329" y="1062359"/>
            <a:ext cx="3270533" cy="2395613"/>
          </a:xfrm>
          <a:prstGeom prst="rect">
            <a:avLst/>
          </a:prstGeom>
        </p:spPr>
      </p:pic>
      <p:pic>
        <p:nvPicPr>
          <p:cNvPr id="5" name="Объект 4">
            <a:extLst>
              <a:ext uri="{FF2B5EF4-FFF2-40B4-BE49-F238E27FC236}">
                <a16:creationId xmlns:a16="http://schemas.microsoft.com/office/drawing/2014/main" id="{2AC00E4A-D77E-49FF-B18C-1E13B176005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4725" y="3573016"/>
            <a:ext cx="3570765" cy="290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3008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7CBCA8-0662-40D0-B36A-1A90DC1828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668" y="274638"/>
            <a:ext cx="8498780" cy="1143000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0070C0"/>
                </a:solidFill>
              </a:rPr>
              <a:t>Балагурова Наталья Михайловна:</a:t>
            </a:r>
            <a:br>
              <a:rPr lang="ru-RU" sz="3200" dirty="0">
                <a:solidFill>
                  <a:srgbClr val="0070C0"/>
                </a:solidFill>
              </a:rPr>
            </a:br>
            <a:endParaRPr lang="ru-RU" sz="3200" dirty="0">
              <a:solidFill>
                <a:srgbClr val="0070C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815C1A6-4A52-4F6C-8FEA-8815059695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844824"/>
            <a:ext cx="5364088" cy="5013176"/>
          </a:xfrm>
        </p:spPr>
        <p:txBody>
          <a:bodyPr>
            <a:normAutofit fontScale="85000" lnSpcReduction="20000"/>
          </a:bodyPr>
          <a:lstStyle/>
          <a:p>
            <a:pPr marL="82296" indent="0" algn="just">
              <a:buNone/>
            </a:pPr>
            <a:r>
              <a:rPr lang="ru-RU" dirty="0"/>
              <a:t>Был постоянным гостем в школе. Поздравлял на торжественных линейках 1 сентября, Последних звонках. Ответственный человек. При нём проводились Дни труда, военные парады, работало много (18) организаций в посёлке. Когда открыли памятник, стали проводить праздник 9 мая. Тогда было первое «Шествие» машин, символизирующих тот или иной момент Великой Отечественной Войны.</a:t>
            </a:r>
          </a:p>
          <a:p>
            <a:pPr marL="82296" indent="0" algn="just">
              <a:buNone/>
            </a:pPr>
            <a:r>
              <a:rPr lang="ru-RU" dirty="0"/>
              <a:t>Принимали меня в коммунисты, наставником моим был. На собраниях партийной ячейки нашей горячо отстаивал свою точку зрения. Потом, когда ушел с поста председателя на заслуженный отдых, все дома не сиделось – Совет ветеранов поселка возглавлял. </a:t>
            </a:r>
          </a:p>
          <a:p>
            <a:pPr marL="82296" indent="0" algn="just">
              <a:buNone/>
            </a:pPr>
            <a:r>
              <a:rPr lang="ru-RU" dirty="0"/>
              <a:t>В 2006г., когда открывали краеведческий музей школы, Сергей Иванович был Почетным гостем: ему было дано право «разрезать ленточку». Очень доволен был, что музей появился в Досатуе: здесь сохранилась память о том, что было в его эпоху, и чего лишились сельчане после 1991г.</a:t>
            </a:r>
          </a:p>
          <a:p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71864CF-2350-4951-B541-D5615E9D80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4088" y="2708920"/>
            <a:ext cx="3635896" cy="3020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739067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570B101C-A353-4DF8-A9D1-262135C4C0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5608" y="116632"/>
            <a:ext cx="7498080" cy="86409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C00000"/>
                </a:solidFill>
              </a:rPr>
              <a:t>Достижения деятельности: 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2F1F9AC-BDBE-4734-B4E1-12026E23FA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31840" y="1844824"/>
            <a:ext cx="5801848" cy="5112568"/>
          </a:xfrm>
        </p:spPr>
        <p:txBody>
          <a:bodyPr>
            <a:normAutofit fontScale="70000" lnSpcReduction="20000"/>
          </a:bodyPr>
          <a:lstStyle/>
          <a:p>
            <a:pPr algn="just"/>
            <a:r>
              <a:rPr lang="ru-RU" sz="2600" dirty="0">
                <a:latin typeface="Times New Roman" panose="02020603050405020304" pitchFamily="18" charset="0"/>
                <a:ea typeface="Calibri" panose="020F0502020204030204" pitchFamily="34" charset="0"/>
              </a:rPr>
              <a:t>Открыты 3 детских сада в разных частях села,</a:t>
            </a:r>
          </a:p>
          <a:p>
            <a:pPr algn="just"/>
            <a:r>
              <a:rPr lang="ru-RU" sz="2600" dirty="0">
                <a:latin typeface="Times New Roman" panose="02020603050405020304" pitchFamily="18" charset="0"/>
                <a:ea typeface="Calibri" panose="020F0502020204030204" pitchFamily="34" charset="0"/>
              </a:rPr>
              <a:t>организовано предприятие «</a:t>
            </a:r>
            <a:r>
              <a:rPr lang="ru-RU" sz="2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Сельхозхимия</a:t>
            </a:r>
            <a:r>
              <a:rPr lang="ru-RU" sz="2600" dirty="0">
                <a:latin typeface="Times New Roman" panose="02020603050405020304" pitchFamily="18" charset="0"/>
                <a:ea typeface="Calibri" panose="020F0502020204030204" pitchFamily="34" charset="0"/>
              </a:rPr>
              <a:t>», которое обслуживало удобрениями и ядохимикатами несколько районов Читинской области, </a:t>
            </a:r>
          </a:p>
          <a:p>
            <a:pPr algn="just"/>
            <a:r>
              <a:rPr lang="ru-RU" sz="2600" dirty="0">
                <a:latin typeface="Times New Roman" panose="02020603050405020304" pitchFamily="18" charset="0"/>
                <a:ea typeface="Calibri" panose="020F0502020204030204" pitchFamily="34" charset="0"/>
              </a:rPr>
              <a:t>В здании военной комендатуры был открыт Дом быта, где жители села могли заказать и сшить одежду, </a:t>
            </a:r>
          </a:p>
          <a:p>
            <a:pPr algn="just"/>
            <a:r>
              <a:rPr lang="ru-RU" sz="2600" dirty="0">
                <a:latin typeface="Times New Roman" panose="02020603050405020304" pitchFamily="18" charset="0"/>
                <a:ea typeface="Calibri" panose="020F0502020204030204" pitchFamily="34" charset="0"/>
              </a:rPr>
              <a:t>с обратной стороны здания была открыта «Парикмахерская», </a:t>
            </a:r>
          </a:p>
          <a:p>
            <a:pPr algn="just"/>
            <a:r>
              <a:rPr lang="ru-RU" sz="2600" dirty="0">
                <a:latin typeface="Times New Roman" panose="02020603050405020304" pitchFamily="18" charset="0"/>
                <a:ea typeface="Calibri" panose="020F0502020204030204" pitchFamily="34" charset="0"/>
              </a:rPr>
              <a:t>строились новые здания для уже имеющихся предприятий, здание администрации поселка;</a:t>
            </a:r>
          </a:p>
          <a:p>
            <a:pPr algn="just"/>
            <a:r>
              <a:rPr lang="ru-RU" sz="2600" dirty="0">
                <a:latin typeface="Times New Roman" panose="02020603050405020304" pitchFamily="18" charset="0"/>
                <a:ea typeface="Calibri" panose="020F0502020204030204" pitchFamily="34" charset="0"/>
              </a:rPr>
              <a:t>в посёлке стали выпекать свой хлеб в «Хлебопекарне»,</a:t>
            </a:r>
          </a:p>
          <a:p>
            <a:pPr algn="just"/>
            <a:r>
              <a:rPr lang="ru-RU" sz="2600" dirty="0">
                <a:latin typeface="Times New Roman" panose="02020603050405020304" pitchFamily="18" charset="0"/>
                <a:ea typeface="Calibri" panose="020F0502020204030204" pitchFamily="34" charset="0"/>
              </a:rPr>
              <a:t> была сделана пристройка к школе и школа стала средней,</a:t>
            </a:r>
          </a:p>
          <a:p>
            <a:pPr algn="just"/>
            <a:r>
              <a:rPr lang="ru-RU" sz="2600" dirty="0">
                <a:latin typeface="Times New Roman" panose="02020603050405020304" pitchFamily="18" charset="0"/>
                <a:ea typeface="Calibri" panose="020F0502020204030204" pitchFamily="34" charset="0"/>
              </a:rPr>
              <a:t> асфальтировалась центральная улица, </a:t>
            </a:r>
          </a:p>
          <a:p>
            <a:pPr algn="just"/>
            <a:r>
              <a:rPr lang="ru-RU" sz="2600" dirty="0">
                <a:latin typeface="Times New Roman" panose="02020603050405020304" pitchFamily="18" charset="0"/>
                <a:ea typeface="Calibri" panose="020F0502020204030204" pitchFamily="34" charset="0"/>
              </a:rPr>
              <a:t>установлена стела участникам В.О.В. нашего посёлка;</a:t>
            </a:r>
          </a:p>
          <a:p>
            <a:pPr algn="just"/>
            <a:r>
              <a:rPr lang="ru-RU" sz="2600" dirty="0">
                <a:latin typeface="Times New Roman" panose="02020603050405020304" pitchFamily="18" charset="0"/>
              </a:rPr>
              <a:t>озеленение поселка.</a:t>
            </a:r>
            <a:endParaRPr lang="ru-RU" sz="2600" dirty="0"/>
          </a:p>
          <a:p>
            <a:endParaRPr lang="ru-RU"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B290F95-272B-45E5-9198-B2FCB8FAB9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0264" y="4004350"/>
            <a:ext cx="3456384" cy="2571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439782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4BFDB4D-2593-4BA4-A410-E5DC4443A6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536" y="657300"/>
            <a:ext cx="6048672" cy="808038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0070C0"/>
                </a:solidFill>
              </a:rPr>
              <a:t>Значимость работы: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BCF4AB5-C25E-4524-82B9-385F86CB2C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108520" y="2060848"/>
            <a:ext cx="5832648" cy="4187552"/>
          </a:xfrm>
        </p:spPr>
        <p:txBody>
          <a:bodyPr>
            <a:normAutofit/>
          </a:bodyPr>
          <a:lstStyle/>
          <a:p>
            <a:pPr marL="82296" indent="0" algn="just">
              <a:buNone/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результаты исследования могут быть использованы на уроках истории, во внеклассной и краеведческой работе. </a:t>
            </a:r>
          </a:p>
          <a:p>
            <a:pPr marL="82296" indent="0" algn="just">
              <a:buNone/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Документы личного происхождения той или иной личности часто рассказывают и об эпохе, когда жил этот человек.</a:t>
            </a:r>
            <a:endParaRPr lang="ru-RU" sz="28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D5ED7F7-FFBB-4C6D-838A-D79FA8637FF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600" t="4851" r="16399" b="10100"/>
          <a:stretch/>
        </p:blipFill>
        <p:spPr>
          <a:xfrm>
            <a:off x="5940152" y="1465338"/>
            <a:ext cx="3106663" cy="4575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452282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813B8842-18C9-4E6F-A900-D4DBFE6856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08520" y="564468"/>
            <a:ext cx="3888432" cy="1208348"/>
          </a:xfrm>
        </p:spPr>
        <p:txBody>
          <a:bodyPr>
            <a:normAutofit fontScale="90000"/>
          </a:bodyPr>
          <a:lstStyle/>
          <a:p>
            <a:r>
              <a:rPr lang="ru-RU" sz="2800" dirty="0">
                <a:solidFill>
                  <a:schemeClr val="tx1"/>
                </a:solidFill>
              </a:rPr>
              <a:t>Из Книги отзывов в музее. </a:t>
            </a:r>
            <a:br>
              <a:rPr lang="ru-RU" sz="2800" dirty="0">
                <a:solidFill>
                  <a:schemeClr val="tx1"/>
                </a:solidFill>
              </a:rPr>
            </a:br>
            <a:r>
              <a:rPr lang="ru-RU" sz="2800" dirty="0">
                <a:solidFill>
                  <a:schemeClr val="tx1"/>
                </a:solidFill>
              </a:rPr>
              <a:t>Пожелание </a:t>
            </a:r>
            <a:r>
              <a:rPr lang="ru-RU" sz="2800" dirty="0" err="1">
                <a:solidFill>
                  <a:schemeClr val="tx1"/>
                </a:solidFill>
              </a:rPr>
              <a:t>С.И.Колотурина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DC228E9-098E-45AC-976B-0D7A571A14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71600" y="3933056"/>
            <a:ext cx="7056784" cy="2812188"/>
          </a:xfrm>
        </p:spPr>
        <p:txBody>
          <a:bodyPr>
            <a:normAutofit fontScale="85000" lnSpcReduction="20000"/>
          </a:bodyPr>
          <a:lstStyle/>
          <a:p>
            <a:pPr marL="82296" indent="0">
              <a:buNone/>
            </a:pPr>
            <a:r>
              <a:rPr lang="ru-RU" b="1" dirty="0"/>
              <a:t>Скажи: </a:t>
            </a:r>
          </a:p>
          <a:p>
            <a:pPr marL="82296" indent="0">
              <a:buNone/>
            </a:pPr>
            <a:r>
              <a:rPr lang="ru-RU" b="1" dirty="0"/>
              <a:t>Какой ты след оставишь?</a:t>
            </a:r>
          </a:p>
          <a:p>
            <a:pPr marL="82296" indent="0">
              <a:buNone/>
            </a:pPr>
            <a:r>
              <a:rPr lang="ru-RU" b="1" dirty="0"/>
              <a:t> След, </a:t>
            </a:r>
          </a:p>
          <a:p>
            <a:pPr marL="82296" indent="0">
              <a:buNone/>
            </a:pPr>
            <a:r>
              <a:rPr lang="ru-RU" b="1" dirty="0"/>
              <a:t>Чтобы вытерли паркет</a:t>
            </a:r>
          </a:p>
          <a:p>
            <a:pPr marL="82296" indent="0">
              <a:buNone/>
            </a:pPr>
            <a:r>
              <a:rPr lang="ru-RU" b="1" dirty="0"/>
              <a:t> И посмотрели косо вслед, </a:t>
            </a:r>
          </a:p>
          <a:p>
            <a:pPr marL="82296" indent="0">
              <a:buNone/>
            </a:pPr>
            <a:r>
              <a:rPr lang="ru-RU" b="1" dirty="0"/>
              <a:t>Или Незримый прочный след</a:t>
            </a:r>
          </a:p>
          <a:p>
            <a:pPr marL="82296" indent="0">
              <a:buNone/>
            </a:pPr>
            <a:r>
              <a:rPr lang="ru-RU" b="1" dirty="0"/>
              <a:t> В чужой душе на много лет?</a:t>
            </a:r>
          </a:p>
          <a:p>
            <a:pPr marL="82296" indent="0">
              <a:buNone/>
            </a:pPr>
            <a:r>
              <a:rPr lang="ru-RU" b="1" dirty="0"/>
              <a:t>				</a:t>
            </a:r>
            <a:r>
              <a:rPr lang="ru-RU" b="1" dirty="0" err="1"/>
              <a:t>Л.Мартынов</a:t>
            </a:r>
            <a:endParaRPr lang="ru-RU" b="1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7C4E793-4B1F-4260-9460-341922D134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5896" y="404664"/>
            <a:ext cx="5490036" cy="3419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08877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58AF607-098D-4E89-A31F-AD58A5CBB244}"/>
              </a:ext>
            </a:extLst>
          </p:cNvPr>
          <p:cNvSpPr txBox="1"/>
          <p:nvPr/>
        </p:nvSpPr>
        <p:spPr>
          <a:xfrm>
            <a:off x="251521" y="116632"/>
            <a:ext cx="8866236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sz="18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endParaRPr lang="ru-RU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just"/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«Кого бы вы назвали среди жителей Досатуя, внёсших весомый вклад в развитие посёлка?» </a:t>
            </a:r>
            <a:endParaRPr lang="ru-RU" sz="2400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CEEC593-C65C-4ED2-821E-EE5A95F79005}"/>
              </a:ext>
            </a:extLst>
          </p:cNvPr>
          <p:cNvSpPr txBox="1"/>
          <p:nvPr/>
        </p:nvSpPr>
        <p:spPr>
          <a:xfrm>
            <a:off x="539553" y="762963"/>
            <a:ext cx="8208912" cy="5188728"/>
          </a:xfrm>
          <a:prstGeom prst="rect">
            <a:avLst/>
          </a:prstGeom>
          <a:noFill/>
        </p:spPr>
        <p:txBody>
          <a:bodyPr wrap="square" numCol="2">
            <a:spAutoFit/>
          </a:bodyPr>
          <a:lstStyle/>
          <a:p>
            <a:pPr>
              <a:lnSpc>
                <a:spcPct val="150000"/>
              </a:lnSpc>
              <a:spcAft>
                <a:spcPts val="1000"/>
              </a:spcAft>
            </a:pPr>
            <a:endParaRPr lang="ru-RU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1000"/>
              </a:spcAft>
            </a:pPr>
            <a:endParaRPr lang="ru-RU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ru-RU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Колотурин</a:t>
            </a: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С.И.-8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Балагурова И.Ю.-5 Голобоков В.М.-3 </a:t>
            </a:r>
            <a:r>
              <a:rPr lang="ru-RU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Мурикова</a:t>
            </a: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Л.А.- 4 </a:t>
            </a:r>
            <a:r>
              <a:rPr lang="ru-RU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Муриков</a:t>
            </a: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А.С.-3 </a:t>
            </a:r>
          </a:p>
          <a:p>
            <a:pPr>
              <a:lnSpc>
                <a:spcPct val="150000"/>
              </a:lnSpc>
              <a:spcAft>
                <a:spcPts val="1000"/>
              </a:spcAft>
            </a:pPr>
            <a:endParaRPr lang="ru-RU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1000"/>
              </a:spcAft>
            </a:pPr>
            <a:endParaRPr lang="ru-RU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Минеев Б.П.-4 </a:t>
            </a:r>
          </a:p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ru-RU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Макушев</a:t>
            </a: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Н.Ф.-2 Ванников Л.С.-1 </a:t>
            </a:r>
          </a:p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ru-RU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Тесля</a:t>
            </a: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В.Д.-1 </a:t>
            </a:r>
          </a:p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ru-RU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Дутов</a:t>
            </a: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Г.И.-1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59808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640960" cy="180020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/>
              <a:t>Цель: </a:t>
            </a:r>
            <a:r>
              <a:rPr lang="ru-RU" sz="2800" dirty="0"/>
              <a:t>создание личного фонда </a:t>
            </a:r>
            <a:br>
              <a:rPr lang="ru-RU" sz="2800" b="1" dirty="0"/>
            </a:br>
            <a:r>
              <a:rPr lang="ru-RU" sz="2800" b="1" dirty="0" err="1"/>
              <a:t>Колотурина</a:t>
            </a:r>
            <a:r>
              <a:rPr lang="ru-RU" sz="2800" b="1" dirty="0"/>
              <a:t> Сергея Ивановича </a:t>
            </a:r>
            <a:br>
              <a:rPr lang="ru-RU" sz="2800" dirty="0"/>
            </a:br>
            <a:r>
              <a:rPr lang="ru-RU" sz="2800" dirty="0"/>
              <a:t>через</a:t>
            </a:r>
            <a:r>
              <a:rPr lang="ru-RU" sz="2800" b="1" dirty="0"/>
              <a:t> </a:t>
            </a:r>
            <a:r>
              <a:rPr lang="ru-RU" sz="2800" dirty="0"/>
              <a:t> документы личного  происхождения.</a:t>
            </a: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381F17DC-216B-4684-A91C-A5741F22958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23828" y="2492896"/>
            <a:ext cx="3096344" cy="392345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98BFDBC-0C42-4E55-A3A3-7BDDECF72D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512" y="548680"/>
            <a:ext cx="8754176" cy="864096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rgbClr val="0070C0"/>
                </a:solidFill>
              </a:rPr>
              <a:t>Задачи: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84E39D9-D46B-4F6A-A8D8-5153E2A77E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504" y="1844824"/>
            <a:ext cx="8826184" cy="4403576"/>
          </a:xfrm>
        </p:spPr>
        <p:txBody>
          <a:bodyPr>
            <a:normAutofit fontScale="85000" lnSpcReduction="10000"/>
          </a:bodyPr>
          <a:lstStyle/>
          <a:p>
            <a:pPr marL="342900" lvl="0" indent="-342900" algn="just" fontAlgn="base">
              <a:lnSpc>
                <a:spcPct val="150000"/>
              </a:lnSpc>
              <a:spcAft>
                <a:spcPts val="1000"/>
              </a:spcAft>
              <a:buFont typeface="+mj-lt"/>
              <a:buAutoNum type="arabicParenR"/>
            </a:pPr>
            <a:r>
              <a:rPr lang="ru-RU" sz="2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изучить биографию </a:t>
            </a:r>
            <a:r>
              <a:rPr lang="ru-RU" sz="20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С.И.Колотурина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его общественную и трудовую деятельность;</a:t>
            </a:r>
            <a:endParaRPr lang="ru-RU" sz="20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 fontAlgn="base">
              <a:lnSpc>
                <a:spcPct val="150000"/>
              </a:lnSpc>
              <a:spcAft>
                <a:spcPts val="1000"/>
              </a:spcAft>
              <a:buFont typeface="+mj-lt"/>
              <a:buAutoNum type="arabicParenR" startAt="2"/>
            </a:pPr>
            <a:r>
              <a:rPr lang="ru-RU" sz="2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провести письменный опрос жителей посёлка;  выяснить, какую роль в жизни села сыграл </a:t>
            </a:r>
            <a:r>
              <a:rPr lang="ru-RU" sz="20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Колотурин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С.И.?</a:t>
            </a:r>
            <a:endParaRPr lang="ru-RU" sz="20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 fontAlgn="base">
              <a:lnSpc>
                <a:spcPct val="150000"/>
              </a:lnSpc>
              <a:spcAft>
                <a:spcPts val="1000"/>
              </a:spcAft>
              <a:buFont typeface="+mj-lt"/>
              <a:buAutoNum type="arabicParenR" startAt="2"/>
            </a:pPr>
            <a:r>
              <a:rPr lang="ru-RU" sz="2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пополнить экспозиции школьного музея, создав личный фонд </a:t>
            </a:r>
            <a:r>
              <a:rPr lang="ru-RU" sz="20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Колотурина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С.И.;</a:t>
            </a:r>
            <a:endParaRPr lang="ru-RU" sz="20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 fontAlgn="base">
              <a:lnSpc>
                <a:spcPct val="150000"/>
              </a:lnSpc>
              <a:spcAft>
                <a:spcPts val="1000"/>
              </a:spcAft>
              <a:buFont typeface="+mj-lt"/>
              <a:buAutoNum type="arabicParenR" startAt="2"/>
            </a:pPr>
            <a:r>
              <a:rPr lang="ru-RU" sz="2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собрать воспоминания жителей поселка о Сергее Ивановиче;</a:t>
            </a:r>
            <a:endParaRPr lang="ru-RU" sz="20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1000"/>
              </a:spcAft>
              <a:buFont typeface="+mj-lt"/>
              <a:buAutoNum type="arabicParenR" startAt="2"/>
            </a:pP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проанализировать данные исследования, определить их значимость для современного поколения людей.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946164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12618" y="274638"/>
            <a:ext cx="6921070" cy="1282720"/>
          </a:xfrm>
        </p:spPr>
        <p:txBody>
          <a:bodyPr>
            <a:normAutofit fontScale="90000"/>
          </a:bodyPr>
          <a:lstStyle/>
          <a:p>
            <a:r>
              <a:rPr lang="ru-RU" sz="4400" b="1" dirty="0"/>
              <a:t>Методы </a:t>
            </a:r>
            <a:r>
              <a:rPr lang="ru-RU" sz="4400" dirty="0"/>
              <a:t>исследования:</a:t>
            </a:r>
            <a:br>
              <a:rPr lang="ru-RU" sz="4400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178" y="2132856"/>
            <a:ext cx="7017204" cy="3168352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ru-RU" sz="2800" dirty="0"/>
          </a:p>
          <a:p>
            <a:r>
              <a:rPr lang="ru-RU" sz="2800" dirty="0"/>
              <a:t>Опрос среди жителей;</a:t>
            </a:r>
          </a:p>
          <a:p>
            <a:pPr lvl="0"/>
            <a:r>
              <a:rPr lang="ru-RU" sz="2800" dirty="0"/>
              <a:t>Интервью с родственниками;</a:t>
            </a:r>
          </a:p>
          <a:p>
            <a:pPr>
              <a:lnSpc>
                <a:spcPct val="100000"/>
              </a:lnSpc>
            </a:pPr>
            <a:r>
              <a:rPr lang="ru-RU" sz="2800" dirty="0"/>
              <a:t>Сбор и изучение фотодокументов, биографических и документов </a:t>
            </a:r>
          </a:p>
          <a:p>
            <a:pPr marL="82296" indent="0">
              <a:lnSpc>
                <a:spcPct val="100000"/>
              </a:lnSpc>
              <a:buNone/>
            </a:pPr>
            <a:r>
              <a:rPr lang="ru-RU" sz="2800" dirty="0"/>
              <a:t>служебной и общественной деятельности.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24AEB38-A1CF-40D5-846D-E7C1704EBBDD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3" y="280651"/>
            <a:ext cx="1866864" cy="21602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1BDBC99F-A3A4-4917-9FC7-AD270470A2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1382" y="1360771"/>
            <a:ext cx="1652646" cy="2746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E942DC2-F9B5-42DC-9C2F-1A90A805F6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24089" y="4307322"/>
            <a:ext cx="1652646" cy="165264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C33CFAE-ED44-440F-B969-D3ABA8331F85}"/>
              </a:ext>
            </a:extLst>
          </p:cNvPr>
          <p:cNvSpPr txBox="1"/>
          <p:nvPr/>
        </p:nvSpPr>
        <p:spPr>
          <a:xfrm>
            <a:off x="191636" y="1196752"/>
            <a:ext cx="4956428" cy="33499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Архивным фондом личного происхождения называется архивный фонд, состоящий из документов, образовавшихся в процессе жизни и деятельности отдельного лица, семьи, рода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7992BFB-5FD1-4EBE-8E0F-6F15812A01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80" y="571480"/>
            <a:ext cx="3665984" cy="2066698"/>
          </a:xfrm>
          <a:prstGeom prst="rect">
            <a:avLst/>
          </a:prstGeom>
        </p:spPr>
      </p:pic>
      <p:pic>
        <p:nvPicPr>
          <p:cNvPr id="12290" name="Picture 2" descr="https://sun9-69.userapi.com/impf/vLtnj1BOvWztjTE9prnhGuibZ1EJDHR_v7qATA/gX78z_dJRqo.jpg?size=1600x1200&amp;quality=96&amp;proxy=1&amp;sign=44da2d4b52e4ed7867cc0906158d496a&amp;type=alb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0" y="3071810"/>
            <a:ext cx="3429023" cy="25717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049919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9172231-EAAC-4E1F-B2CB-8FDF23833A67}"/>
              </a:ext>
            </a:extLst>
          </p:cNvPr>
          <p:cNvSpPr txBox="1"/>
          <p:nvPr/>
        </p:nvSpPr>
        <p:spPr>
          <a:xfrm>
            <a:off x="1187624" y="167158"/>
            <a:ext cx="7632848" cy="5799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остав личного архива </a:t>
            </a:r>
            <a:r>
              <a:rPr lang="ru-RU" sz="24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С.И.Колотурина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</a:p>
        </p:txBody>
      </p:sp>
      <p:pic>
        <p:nvPicPr>
          <p:cNvPr id="4" name="Рисунок 3" descr="C:\Users\Home\Desktop\Новая папка\G69pL4fukD4.jpg"/>
          <p:cNvPicPr/>
          <p:nvPr/>
        </p:nvPicPr>
        <p:blipFill>
          <a:blip r:embed="rId2" cstate="print"/>
          <a:srcRect l="7215" t="12026" r="15500" b="6198"/>
          <a:stretch>
            <a:fillRect/>
          </a:stretch>
        </p:blipFill>
        <p:spPr bwMode="auto">
          <a:xfrm>
            <a:off x="6444208" y="1340768"/>
            <a:ext cx="2520280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3A878A4-BCFB-4295-A858-FFCE5332E6B8}"/>
              </a:ext>
            </a:extLst>
          </p:cNvPr>
          <p:cNvSpPr/>
          <p:nvPr/>
        </p:nvSpPr>
        <p:spPr>
          <a:xfrm>
            <a:off x="-36512" y="836711"/>
            <a:ext cx="6480720" cy="58818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3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Трудовая книжка (25.07.1953 – 12.10.1996)</a:t>
            </a:r>
            <a:endParaRPr lang="ru-RU" sz="13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3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Аттестат об окончании ремесленного училища№ 1924 от 23.07. 1953г. – слесарь-монтажник 4 разряда</a:t>
            </a:r>
            <a:endParaRPr lang="ru-RU" sz="13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3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Диплом Читинского техникума механизации и электрификации сельского хозяйства С№892401 от 25.06.1970г. (механизация сельского и лесного хозяйства)</a:t>
            </a:r>
            <a:endParaRPr lang="ru-RU" sz="13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3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Свидетельство №335 от 8.09.1960г. по программе подготовки шоферов 3 класса.</a:t>
            </a:r>
            <a:endParaRPr lang="ru-RU" sz="13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3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Свидетельство ПХ №592836 от 20.06.1977г. по программе подготовки водителей автомобилей 1 класса.</a:t>
            </a:r>
            <a:endParaRPr lang="ru-RU" sz="13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3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Свидетельство №417 об окончании курсов Заочного обучения при центральном доме народного творчества </a:t>
            </a:r>
            <a:r>
              <a:rPr lang="ru-RU" sz="13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им.Н.К.Крупской</a:t>
            </a:r>
            <a:r>
              <a:rPr lang="ru-RU" sz="13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, </a:t>
            </a:r>
            <a:r>
              <a:rPr lang="ru-RU" sz="13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г.Москва</a:t>
            </a:r>
            <a:r>
              <a:rPr lang="ru-RU" sz="13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18.05.1960г. – отделение музыкальное, курс игры на баяне.</a:t>
            </a:r>
            <a:endParaRPr lang="ru-RU" sz="13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3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Военный билет НЧ №0618144 от 20.02.1964г.</a:t>
            </a:r>
            <a:endParaRPr lang="ru-RU" sz="13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3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Учетная карточка члена КПСС № 13160834 – май 1973г.- время вступления в кандидаты, май 1974 – вступление в члены КПСС</a:t>
            </a:r>
            <a:endParaRPr lang="ru-RU" sz="13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3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Партийный билет № 13160834 от 22.07.1974г.</a:t>
            </a:r>
            <a:endParaRPr lang="ru-RU" sz="13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3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Мандат №89 – ноябрь 1988г. – делегат </a:t>
            </a:r>
            <a:r>
              <a:rPr lang="en-US" sz="13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XXVIII</a:t>
            </a:r>
            <a:r>
              <a:rPr lang="ru-RU" sz="13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Приаргунской районной партийной конференции</a:t>
            </a:r>
            <a:endParaRPr lang="ru-RU" sz="13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3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Мандат №92 –октябрь 1990г.. – делегат </a:t>
            </a:r>
            <a:r>
              <a:rPr lang="en-US" sz="13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XXIX </a:t>
            </a:r>
            <a:r>
              <a:rPr lang="ru-RU" sz="13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Приаргунской районной партийной конференции</a:t>
            </a:r>
            <a:endParaRPr lang="ru-RU" sz="13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3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Удостоверение к медали «Ветеран труда» от 6.02.1986г.</a:t>
            </a:r>
            <a:endParaRPr lang="ru-RU" sz="13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3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Медаль «Ветеран труда»</a:t>
            </a:r>
            <a:endParaRPr lang="ru-RU" sz="13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3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Удостоверение к памятной медали «90 лет Великой Октябрьской Социалистической революции» (ноябрь 2007г.)</a:t>
            </a:r>
            <a:endParaRPr lang="ru-RU" sz="13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3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Медаль «Октябрьская революция»</a:t>
            </a:r>
            <a:endParaRPr lang="ru-RU" sz="13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3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Фотодокументы – 16 </a:t>
            </a:r>
            <a:endParaRPr lang="ru-RU" sz="13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36350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179512" y="181254"/>
            <a:ext cx="6264696" cy="572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1" i="1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Какую роль в жизни села сыграл </a:t>
            </a:r>
            <a:r>
              <a:rPr kumimoji="0" lang="ru-RU" sz="2400" b="1" i="1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Колотурин</a:t>
            </a:r>
            <a:r>
              <a:rPr kumimoji="0" lang="ru-RU" sz="2400" b="1" i="1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Сергей Иванович?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b="1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Был отличным председателем сельского совета, почти 20 лет руководил поселком;</a:t>
            </a:r>
            <a:endParaRPr kumimoji="0" lang="ru-RU" sz="2000" b="1" i="0" u="none" strike="noStrike" cap="none" normalizeH="0" baseline="0" dirty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человек, работающий в трудное время, заботился о народе, </a:t>
            </a:r>
            <a:endParaRPr kumimoji="0" lang="ru-RU" sz="2000" b="1" i="0" u="none" strike="noStrike" cap="none" normalizeH="0" baseline="0" dirty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построил пристройку к школе, </a:t>
            </a:r>
            <a:endParaRPr kumimoji="0" lang="ru-RU" sz="2000" b="1" i="0" u="none" strike="noStrike" cap="none" normalizeH="0" baseline="0" dirty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мог организовывать взаимодействие с военными, всех руководителей предприятий </a:t>
            </a:r>
            <a:r>
              <a:rPr kumimoji="0" lang="ru-RU" sz="2000" b="1" i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сподвигнуть</a:t>
            </a:r>
            <a:r>
              <a:rPr kumimoji="0" lang="ru-RU" sz="2000" b="1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 общее дело.</a:t>
            </a:r>
            <a:endParaRPr kumimoji="0" lang="ru-RU" sz="2000" b="1" i="0" u="none" strike="noStrike" cap="none" normalizeH="0" baseline="0" dirty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то время, когда возглавлял администрацию Сергей Иванович , был период развития п.Досатуй, развивались предприятия и организации.</a:t>
            </a:r>
            <a:endParaRPr kumimoji="0" lang="ru-RU" sz="2000" b="1" i="0" u="none" strike="noStrike" cap="none" normalizeH="0" baseline="0" dirty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Под его руководством сооружён памятник участникам В.О.В.</a:t>
            </a:r>
          </a:p>
          <a:p>
            <a:pPr marL="285750" marR="0" lvl="0" indent="-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r>
              <a:rPr kumimoji="0" lang="ru-RU" sz="2000" b="1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Часто проводил поселковые мероприятия, спортивные соревнования.</a:t>
            </a:r>
            <a:r>
              <a:rPr kumimoji="0" lang="ru-RU" sz="2000" b="1" i="0" u="none" strike="noStrike" cap="none" normalizeH="0" baseline="0" dirty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  <p:pic>
        <p:nvPicPr>
          <p:cNvPr id="29699" name="Picture 3" descr="https://sun9-5.userapi.com/impf/_H0ieLn5SEOT6vfwpqmMyo8rOS2MCgp7zXcagQ/ca4irktEVMU.jpg?size=1200x1600&amp;quality=96&amp;proxy=1&amp;sign=15d3ecde2b8807d6a956e9e20e88d694&amp;type=album"/>
          <p:cNvPicPr>
            <a:picLocks noChangeAspect="1" noChangeArrowheads="1"/>
          </p:cNvPicPr>
          <p:nvPr/>
        </p:nvPicPr>
        <p:blipFill>
          <a:blip r:embed="rId2" cstate="print"/>
          <a:srcRect l="8746" t="4374" r="21282" b="3789"/>
          <a:stretch>
            <a:fillRect/>
          </a:stretch>
        </p:blipFill>
        <p:spPr bwMode="auto">
          <a:xfrm>
            <a:off x="6500826" y="1142984"/>
            <a:ext cx="2214578" cy="38755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каймление">
  <a:themeElements>
    <a:clrScheme name="Окаймление">
      <a:dk1>
        <a:srgbClr val="2C2C2C"/>
      </a:dk1>
      <a:lt1>
        <a:srgbClr val="FFFFFF"/>
      </a:lt1>
      <a:dk2>
        <a:srgbClr val="099BDD"/>
      </a:dk2>
      <a:lt2>
        <a:srgbClr val="F2F2F2"/>
      </a:lt2>
      <a:accent1>
        <a:srgbClr val="FFC000"/>
      </a:accent1>
      <a:accent2>
        <a:srgbClr val="A5D028"/>
      </a:accent2>
      <a:accent3>
        <a:srgbClr val="08CC78"/>
      </a:accent3>
      <a:accent4>
        <a:srgbClr val="F24099"/>
      </a:accent4>
      <a:accent5>
        <a:srgbClr val="828288"/>
      </a:accent5>
      <a:accent6>
        <a:srgbClr val="F56617"/>
      </a:accent6>
      <a:hlink>
        <a:srgbClr val="005DBA"/>
      </a:hlink>
      <a:folHlink>
        <a:srgbClr val="6C606A"/>
      </a:folHlink>
    </a:clrScheme>
    <a:fontScheme name="Окаймление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каймление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120000"/>
                <a:lumMod val="107000"/>
              </a:schemeClr>
            </a:gs>
            <a:gs pos="50000">
              <a:schemeClr val="phClr">
                <a:tint val="70000"/>
                <a:satMod val="124000"/>
                <a:lumMod val="103000"/>
              </a:schemeClr>
            </a:gs>
            <a:gs pos="100000">
              <a:schemeClr val="phClr">
                <a:tint val="85000"/>
                <a:satMod val="12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5000"/>
                <a:shade val="98000"/>
                <a:satMod val="110000"/>
                <a:lumMod val="103000"/>
              </a:schemeClr>
            </a:gs>
            <a:gs pos="50000">
              <a:schemeClr val="phClr">
                <a:shade val="85000"/>
                <a:satMod val="105000"/>
                <a:lumMod val="100000"/>
              </a:schemeClr>
            </a:gs>
            <a:gs pos="100000">
              <a:schemeClr val="phClr">
                <a:shade val="60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875" dir="5400000" algn="ctr" rotWithShape="0">
              <a:srgbClr val="000000">
                <a:alpha val="68000"/>
              </a:srgbClr>
            </a:outerShdw>
          </a:effectLst>
        </a:effectStyle>
        <a:effectStyle>
          <a:effectLst>
            <a:outerShdw blurRad="88900" dist="2794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/>
              <a:schemeClr val="phClr">
                <a:shade val="91000"/>
                <a:satMod val="105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nded" id="{98DFF888-2449-4D28-977C-6306C017633E}" vid="{9792607F-9579-4224-82FF-9C88C3E1E53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TM03090430[[fn=Окаймление]]</Template>
  <TotalTime>502</TotalTime>
  <Words>1594</Words>
  <Application>Microsoft Office PowerPoint</Application>
  <PresentationFormat>Экран (4:3)</PresentationFormat>
  <Paragraphs>136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1" baseType="lpstr">
      <vt:lpstr>Arial</vt:lpstr>
      <vt:lpstr>Calibri</vt:lpstr>
      <vt:lpstr>Corbel</vt:lpstr>
      <vt:lpstr>Symbol</vt:lpstr>
      <vt:lpstr>Times New Roman</vt:lpstr>
      <vt:lpstr>Wingdings</vt:lpstr>
      <vt:lpstr>Окаймление</vt:lpstr>
      <vt:lpstr>Научно-практическая конференция  «Юные исследователи Забайкалья» </vt:lpstr>
      <vt:lpstr> </vt:lpstr>
      <vt:lpstr>Презентация PowerPoint</vt:lpstr>
      <vt:lpstr>Цель: создание личного фонда  Колотурина Сергея Ивановича  через  документы личного  происхождения.</vt:lpstr>
      <vt:lpstr>Задачи: </vt:lpstr>
      <vt:lpstr>Методы исследования: </vt:lpstr>
      <vt:lpstr>Презентация PowerPoint</vt:lpstr>
      <vt:lpstr>Презентация PowerPoint</vt:lpstr>
      <vt:lpstr>Презентация PowerPoint</vt:lpstr>
      <vt:lpstr>Из биографии:  год рождения 1934.</vt:lpstr>
      <vt:lpstr>Из биографии:  1954-1957 –служба в Советской армии. Связист. Г.Иркутск  </vt:lpstr>
      <vt:lpstr>Из биографии: образование</vt:lpstr>
      <vt:lpstr>Из биографии: начало трудовой деятельности</vt:lpstr>
      <vt:lpstr>02.01.1992г.- 12.10.1996г.  Глава Досатуйской сельской администрации</vt:lpstr>
      <vt:lpstr>Из биографии:  член КПСС с 1974г.</vt:lpstr>
      <vt:lpstr>Награды за труд</vt:lpstr>
      <vt:lpstr>Балагурова Ирина Юрьевна:  </vt:lpstr>
      <vt:lpstr>Балагуров Валерий Васильевич: </vt:lpstr>
      <vt:lpstr>Минеевы  Борис Петрович и Галина Михайловна: </vt:lpstr>
      <vt:lpstr>Воспоминания Сидякиной С.П.</vt:lpstr>
      <vt:lpstr>Балагурова Наталья Михайловна: </vt:lpstr>
      <vt:lpstr>Достижения деятельности: </vt:lpstr>
      <vt:lpstr>Значимость работы:</vt:lpstr>
      <vt:lpstr>Из Книги отзывов в музее.  Пожелание С.И.Колотурина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Краевая научно-практическая конференция  «Юные исследователи Забайкалья»</dc:title>
  <dc:creator>Home</dc:creator>
  <cp:lastModifiedBy>Наталья Балагурова</cp:lastModifiedBy>
  <cp:revision>61</cp:revision>
  <dcterms:created xsi:type="dcterms:W3CDTF">2021-02-13T00:17:18Z</dcterms:created>
  <dcterms:modified xsi:type="dcterms:W3CDTF">2021-03-11T15:00:40Z</dcterms:modified>
</cp:coreProperties>
</file>