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9.jpeg" ContentType="image/jpeg"/>
  <Override PartName="/ppt/media/image17.jpeg" ContentType="image/jpeg"/>
  <Override PartName="/ppt/media/image3.png" ContentType="image/png"/>
  <Override PartName="/ppt/media/image1.jpeg" ContentType="image/jpeg"/>
  <Override PartName="/ppt/media/image8.png" ContentType="image/png"/>
  <Override PartName="/ppt/media/image2.jpeg" ContentType="image/jpeg"/>
  <Override PartName="/ppt/media/image5.png" ContentType="image/png"/>
  <Override PartName="/ppt/media/image4.wmf" ContentType="image/x-wmf"/>
  <Override PartName="/ppt/media/image6.png" ContentType="image/png"/>
  <Override PartName="/ppt/media/image7.png" ContentType="image/png"/>
  <Override PartName="/ppt/media/image10.jpeg" ContentType="image/jpeg"/>
  <Override PartName="/ppt/media/image11.jpeg" ContentType="image/jpeg"/>
  <Override PartName="/ppt/media/image12.jpeg" ContentType="image/jpeg"/>
  <Override PartName="/ppt/media/image13.png" ContentType="image/png"/>
  <Override PartName="/ppt/media/image14.png" ContentType="image/png"/>
  <Override PartName="/ppt/media/image15.jpeg" ContentType="image/jpeg"/>
  <Override PartName="/ppt/media/image16.jpeg" ContentType="image/jpeg"/>
  <Override PartName="/ppt/media/image18.png" ContentType="image/png"/>
  <Override PartName="/ppt/media/image19.png" ContentType="image/png"/>
  <Override PartName="/ppt/media/image20.png" ContentType="image/png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9144000" cy="51435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 fontScale="49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 fontScale="49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 fontScale="49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 fontScale="49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 fontScale="49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 fontScale="49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9240" cy="39812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 fontScale="49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 fontScale="49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 fontScale="49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 fontScale="49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body"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 fontScale="49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 type="body"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 fontScale="49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9240" cy="39812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2.jpe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image" Target="../media/image17.jpeg"/><Relationship Id="rId3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image" Target="../media/image19.png"/><Relationship Id="rId3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4.wmf"/><Relationship Id="rId2" Type="http://schemas.openxmlformats.org/officeDocument/2006/relationships/image" Target="../media/image5.png"/><Relationship Id="rId3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image" Target="../media/image10.jpeg"/><Relationship Id="rId3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image" Target="../media/image14.png"/><Relationship Id="rId3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CustomShape 1"/>
          <p:cNvSpPr/>
          <p:nvPr/>
        </p:nvSpPr>
        <p:spPr>
          <a:xfrm>
            <a:off x="360000" y="1675800"/>
            <a:ext cx="8519040" cy="483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91440" bIns="91440" anchor="b">
            <a:normAutofit fontScale="78000"/>
          </a:bodyPr>
          <a:p>
            <a:pPr algn="ctr">
              <a:lnSpc>
                <a:spcPct val="100000"/>
              </a:lnSpc>
            </a:pPr>
            <a:r>
              <a:rPr b="0" lang="ru-RU" sz="25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Тема: «В науку из стен школы»</a:t>
            </a:r>
            <a:endParaRPr b="0" lang="ru-RU" sz="2500" spc="-1" strike="noStrike">
              <a:latin typeface="Arial"/>
            </a:endParaRPr>
          </a:p>
        </p:txBody>
      </p:sp>
      <p:sp>
        <p:nvSpPr>
          <p:cNvPr id="77" name="CustomShape 2"/>
          <p:cNvSpPr/>
          <p:nvPr/>
        </p:nvSpPr>
        <p:spPr>
          <a:xfrm>
            <a:off x="1018440" y="308880"/>
            <a:ext cx="6533280" cy="1095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91440" bIns="91440">
            <a:noAutofit/>
          </a:bodyPr>
          <a:p>
            <a:pPr algn="ctr">
              <a:lnSpc>
                <a:spcPct val="150000"/>
              </a:lnSpc>
            </a:pPr>
            <a:r>
              <a:rPr b="0" lang="ru-RU" sz="15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Научно-практическая конференция школьников </a:t>
            </a:r>
            <a:endParaRPr b="0" lang="ru-RU" sz="1500" spc="-1" strike="noStrike">
              <a:latin typeface="Arial"/>
            </a:endParaRPr>
          </a:p>
          <a:p>
            <a:pPr algn="ctr">
              <a:lnSpc>
                <a:spcPct val="150000"/>
              </a:lnSpc>
            </a:pPr>
            <a:r>
              <a:rPr b="0" lang="ru-RU" sz="15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«Юные исследователи Забайкалья»</a:t>
            </a:r>
            <a:endParaRPr b="0" lang="ru-RU" sz="15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500" spc="-1" strike="noStrike">
              <a:latin typeface="Arial"/>
            </a:endParaRPr>
          </a:p>
        </p:txBody>
      </p:sp>
      <p:sp>
        <p:nvSpPr>
          <p:cNvPr id="78" name="CustomShape 3"/>
          <p:cNvSpPr/>
          <p:nvPr/>
        </p:nvSpPr>
        <p:spPr>
          <a:xfrm>
            <a:off x="3888000" y="4557240"/>
            <a:ext cx="1875240" cy="410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91440" bIns="91440">
            <a:noAutofit/>
          </a:bodyPr>
          <a:p>
            <a:pPr>
              <a:lnSpc>
                <a:spcPct val="100000"/>
              </a:lnSpc>
            </a:pPr>
            <a:r>
              <a:rPr b="0" lang="ru-RU" sz="15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2021 год </a:t>
            </a:r>
            <a:endParaRPr b="0" lang="ru-RU" sz="1500" spc="-1" strike="noStrike">
              <a:latin typeface="Arial"/>
            </a:endParaRPr>
          </a:p>
        </p:txBody>
      </p:sp>
      <p:pic>
        <p:nvPicPr>
          <p:cNvPr id="79" name="" descr=""/>
          <p:cNvPicPr/>
          <p:nvPr/>
        </p:nvPicPr>
        <p:blipFill>
          <a:blip r:embed="rId1"/>
          <a:stretch/>
        </p:blipFill>
        <p:spPr>
          <a:xfrm>
            <a:off x="576000" y="2304000"/>
            <a:ext cx="1867320" cy="1872000"/>
          </a:xfrm>
          <a:prstGeom prst="rect">
            <a:avLst/>
          </a:prstGeom>
          <a:ln>
            <a:noFill/>
          </a:ln>
        </p:spPr>
      </p:pic>
      <p:sp>
        <p:nvSpPr>
          <p:cNvPr id="80" name="TextShape 4"/>
          <p:cNvSpPr txBox="1"/>
          <p:nvPr/>
        </p:nvSpPr>
        <p:spPr>
          <a:xfrm>
            <a:off x="5616000" y="3132720"/>
            <a:ext cx="3456000" cy="262728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>
            <a:spAutoFit/>
          </a:bodyPr>
          <a:p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Выполнила: Зуева Кристина,                                       9 класс</a:t>
            </a:r>
            <a:r>
              <a:rPr b="0" lang="ru-RU" sz="1600" spc="-1" strike="noStrike">
                <a:solidFill>
                  <a:srgbClr val="000000"/>
                </a:solidFill>
                <a:latin typeface="Century Schoolbook"/>
              </a:rPr>
              <a:t> </a:t>
            </a:r>
            <a:br/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Руководитель: Солодовникова Наталья Витальевна, учитель истории и обществознания</a:t>
            </a:r>
            <a:endParaRPr b="0" lang="ru-RU" sz="1800" spc="-1" strike="noStrike">
              <a:latin typeface="Arial"/>
            </a:endParaRPr>
          </a:p>
          <a:p>
            <a:r>
              <a:rPr b="0" lang="ru-RU" sz="1800" spc="-1" strike="noStrike">
                <a:solidFill>
                  <a:srgbClr val="000000"/>
                </a:solidFill>
                <a:latin typeface="Times New Roman"/>
              </a:rPr>
              <a:t>МБОУ Досатуйская СОШ</a:t>
            </a:r>
            <a:endParaRPr b="0" lang="ru-R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CustomShape 1"/>
          <p:cNvSpPr/>
          <p:nvPr/>
        </p:nvSpPr>
        <p:spPr>
          <a:xfrm>
            <a:off x="311760" y="126000"/>
            <a:ext cx="8519040" cy="890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91440" bIns="91440">
            <a:noAutofit/>
          </a:bodyPr>
          <a:p>
            <a:pPr algn="ctr">
              <a:lnSpc>
                <a:spcPct val="150000"/>
              </a:lnSpc>
            </a:pPr>
            <a:r>
              <a:rPr b="1" lang="ru-RU" sz="15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1.4. Калганова Екатерина Николаевна (выпускница школы 2006 г.) – специалист по профориентации в г. Брно Чехия</a:t>
            </a:r>
            <a:br/>
            <a:endParaRPr b="0" lang="ru-RU" sz="1500" spc="-1" strike="noStrike">
              <a:latin typeface="Arial"/>
            </a:endParaRPr>
          </a:p>
        </p:txBody>
      </p:sp>
      <p:sp>
        <p:nvSpPr>
          <p:cNvPr id="104" name="CustomShape 2"/>
          <p:cNvSpPr/>
          <p:nvPr/>
        </p:nvSpPr>
        <p:spPr>
          <a:xfrm>
            <a:off x="3536280" y="1152360"/>
            <a:ext cx="5294520" cy="3414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91440" bIns="91440">
            <a:normAutofit/>
          </a:bodyPr>
          <a:p>
            <a:pPr algn="just">
              <a:lnSpc>
                <a:spcPct val="150000"/>
              </a:lnSpc>
            </a:pPr>
            <a:r>
              <a:rPr b="0" lang="ru-RU" sz="15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Родилась 28 апреля 1989 года в с. Досатуй. Окончила школу в 2006 г. с</a:t>
            </a:r>
            <a:r>
              <a:rPr b="1" i="1" lang="ru-RU" sz="1500" spc="-1" strike="noStrike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b="1" lang="ru-RU" sz="15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золотой  медалью.</a:t>
            </a:r>
            <a:r>
              <a:rPr b="0" lang="ru-RU" sz="15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 Поступила в Ханты-Мансийск  в Югорский государственный университет. Институт менеджмента и экономики.  После окончания его уехала в Чехию, закончила магистратуру Masarykova universita  Брно, Чехия.</a:t>
            </a:r>
            <a:endParaRPr b="0" lang="ru-RU" sz="1500" spc="-1" strike="noStrike">
              <a:latin typeface="Arial"/>
            </a:endParaRPr>
          </a:p>
          <a:p>
            <a:pPr algn="just">
              <a:lnSpc>
                <a:spcPct val="150000"/>
              </a:lnSpc>
            </a:pPr>
            <a:r>
              <a:rPr b="0" lang="ru-RU" sz="15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Сейчас работает в г.Брно, занимается профориентацией, помогает студентам из России поступить  в ВУЗы Чехии, продолжает изучать языки.</a:t>
            </a:r>
            <a:endParaRPr b="0" lang="ru-RU" sz="1500" spc="-1" strike="noStrike">
              <a:latin typeface="Arial"/>
            </a:endParaRPr>
          </a:p>
          <a:p>
            <a:pPr algn="just">
              <a:lnSpc>
                <a:spcPct val="150000"/>
              </a:lnSpc>
            </a:pPr>
            <a:endParaRPr b="0" lang="ru-RU" sz="1500" spc="-1" strike="noStrike">
              <a:latin typeface="Arial"/>
            </a:endParaRPr>
          </a:p>
        </p:txBody>
      </p:sp>
      <p:pic>
        <p:nvPicPr>
          <p:cNvPr id="105" name="Google Shape;162;p34" descr=""/>
          <p:cNvPicPr/>
          <p:nvPr/>
        </p:nvPicPr>
        <p:blipFill>
          <a:blip r:embed="rId1"/>
          <a:srcRect l="0" t="0" r="0" b="11763"/>
          <a:stretch/>
        </p:blipFill>
        <p:spPr>
          <a:xfrm>
            <a:off x="461520" y="1227240"/>
            <a:ext cx="2476080" cy="33973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CustomShape 1"/>
          <p:cNvSpPr/>
          <p:nvPr/>
        </p:nvSpPr>
        <p:spPr>
          <a:xfrm>
            <a:off x="263880" y="288720"/>
            <a:ext cx="8519040" cy="426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spAutoFit/>
          </a:bodyPr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  <a:ea typeface="Arial"/>
              </a:rPr>
              <a:t>С 2017 года Екатерина управляет Kingstudy, образовательное агентство, которое помогает ребятам из СНГ и не только приехать в Чехию, но и получить высшее образование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107" name="CustomShape 2"/>
          <p:cNvSpPr/>
          <p:nvPr/>
        </p:nvSpPr>
        <p:spPr>
          <a:xfrm>
            <a:off x="311760" y="1152360"/>
            <a:ext cx="8519040" cy="3414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08" name="Google Shape;169;p35" descr=""/>
          <p:cNvPicPr/>
          <p:nvPr/>
        </p:nvPicPr>
        <p:blipFill>
          <a:blip r:embed="rId1"/>
          <a:stretch/>
        </p:blipFill>
        <p:spPr>
          <a:xfrm>
            <a:off x="216000" y="1008000"/>
            <a:ext cx="4606920" cy="3454920"/>
          </a:xfrm>
          <a:prstGeom prst="rect">
            <a:avLst/>
          </a:prstGeom>
          <a:ln>
            <a:noFill/>
          </a:ln>
        </p:spPr>
      </p:pic>
      <p:pic>
        <p:nvPicPr>
          <p:cNvPr id="109" name="Google Shape;170;p35" descr=""/>
          <p:cNvPicPr/>
          <p:nvPr/>
        </p:nvPicPr>
        <p:blipFill>
          <a:blip r:embed="rId2"/>
          <a:stretch/>
        </p:blipFill>
        <p:spPr>
          <a:xfrm>
            <a:off x="5472000" y="1008000"/>
            <a:ext cx="2590920" cy="34552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CustomShape 1"/>
          <p:cNvSpPr/>
          <p:nvPr/>
        </p:nvSpPr>
        <p:spPr>
          <a:xfrm>
            <a:off x="311760" y="444960"/>
            <a:ext cx="8519040" cy="571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11" name="CustomShape 2"/>
          <p:cNvSpPr/>
          <p:nvPr/>
        </p:nvSpPr>
        <p:spPr>
          <a:xfrm>
            <a:off x="263880" y="1152000"/>
            <a:ext cx="8519040" cy="3414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12" name="Google Shape;177;p36" descr=""/>
          <p:cNvPicPr/>
          <p:nvPr/>
        </p:nvPicPr>
        <p:blipFill>
          <a:blip r:embed="rId1"/>
          <a:stretch/>
        </p:blipFill>
        <p:spPr>
          <a:xfrm>
            <a:off x="952920" y="1794600"/>
            <a:ext cx="4230000" cy="3172320"/>
          </a:xfrm>
          <a:prstGeom prst="rect">
            <a:avLst/>
          </a:prstGeom>
          <a:ln>
            <a:noFill/>
          </a:ln>
        </p:spPr>
      </p:pic>
      <p:pic>
        <p:nvPicPr>
          <p:cNvPr id="113" name="Google Shape;178;p36" descr=""/>
          <p:cNvPicPr/>
          <p:nvPr/>
        </p:nvPicPr>
        <p:blipFill>
          <a:blip r:embed="rId2"/>
          <a:stretch/>
        </p:blipFill>
        <p:spPr>
          <a:xfrm>
            <a:off x="178200" y="72000"/>
            <a:ext cx="5724720" cy="1589040"/>
          </a:xfrm>
          <a:prstGeom prst="rect">
            <a:avLst/>
          </a:prstGeom>
          <a:ln>
            <a:noFill/>
          </a:ln>
        </p:spPr>
      </p:pic>
      <p:sp>
        <p:nvSpPr>
          <p:cNvPr id="114" name="CustomShape 3"/>
          <p:cNvSpPr/>
          <p:nvPr/>
        </p:nvSpPr>
        <p:spPr>
          <a:xfrm>
            <a:off x="5976000" y="216000"/>
            <a:ext cx="3094920" cy="4478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Arial"/>
              </a:rPr>
              <a:t>Если в этом году выбираете свой будущий вуз или специальность, или решили перепоступить на что-то новое, или уже заранее думаете о магистратуре, обязательно не пропустите из своего внимания ЕВРОПЕЙСКУЮ ВЫСТАВКУ ОБРАЗОВАНИЯ в г. Брно GAUDEAMUS 2017 на этой неделе от 31.10.2017 до 3.11.2017 от 8.00 до 16.00 (в пятницу только до 14.00). 🤓🎓📚</a:t>
            </a:r>
            <a:endParaRPr b="0" lang="ru-R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CustomShape 1"/>
          <p:cNvSpPr/>
          <p:nvPr/>
        </p:nvSpPr>
        <p:spPr>
          <a:xfrm>
            <a:off x="1728000" y="387720"/>
            <a:ext cx="4827960" cy="43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91440" bIns="91440">
            <a:noAutofit/>
          </a:bodyPr>
          <a:p>
            <a:pPr marL="90000" indent="180360" algn="ctr">
              <a:lnSpc>
                <a:spcPct val="150000"/>
              </a:lnSpc>
            </a:pPr>
            <a:r>
              <a:rPr b="1" lang="ru-RU" sz="15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Заключение</a:t>
            </a:r>
            <a:br/>
            <a:endParaRPr b="0" lang="ru-RU" sz="1500" spc="-1" strike="noStrike">
              <a:latin typeface="Arial"/>
            </a:endParaRPr>
          </a:p>
        </p:txBody>
      </p:sp>
      <p:sp>
        <p:nvSpPr>
          <p:cNvPr id="116" name="CustomShape 2"/>
          <p:cNvSpPr/>
          <p:nvPr/>
        </p:nvSpPr>
        <p:spPr>
          <a:xfrm>
            <a:off x="311760" y="1018440"/>
            <a:ext cx="8519040" cy="3328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91440" bIns="91440">
            <a:normAutofit/>
          </a:bodyPr>
          <a:p>
            <a:pPr algn="just">
              <a:lnSpc>
                <a:spcPct val="150000"/>
              </a:lnSpc>
            </a:pPr>
            <a:r>
              <a:rPr b="0" lang="ru-RU" sz="15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Заканчивая  исследование, по личностям выпускников – молодых ученых,  отмечаем следующие  интересные особенности и общие моменты:</a:t>
            </a:r>
            <a:endParaRPr b="0" lang="ru-RU" sz="1500" spc="-1" strike="noStrike">
              <a:latin typeface="Arial"/>
            </a:endParaRPr>
          </a:p>
          <a:p>
            <a:pPr algn="just">
              <a:lnSpc>
                <a:spcPct val="150000"/>
              </a:lnSpc>
            </a:pPr>
            <a:r>
              <a:rPr b="0" lang="ru-RU" sz="15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1. Все будущие ученые в аттестатах имели «4» и «5», имели золотые и серебряные медали, прилагали значительные усилия в учебе, знания их были прочными и стабильными. </a:t>
            </a:r>
            <a:endParaRPr b="0" lang="ru-RU" sz="1500" spc="-1" strike="noStrike">
              <a:latin typeface="Arial"/>
            </a:endParaRPr>
          </a:p>
          <a:p>
            <a:pPr algn="just">
              <a:lnSpc>
                <a:spcPct val="150000"/>
              </a:lnSpc>
            </a:pPr>
            <a:r>
              <a:rPr b="0" lang="ru-RU" sz="15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2. Все они, хотя и в разные годы, увлекались спортом и активно занимались общественной работой. </a:t>
            </a:r>
            <a:endParaRPr b="0" lang="ru-RU" sz="1500" spc="-1" strike="noStrike">
              <a:latin typeface="Arial"/>
            </a:endParaRPr>
          </a:p>
          <a:p>
            <a:pPr algn="just">
              <a:lnSpc>
                <a:spcPct val="150000"/>
              </a:lnSpc>
            </a:pPr>
            <a:r>
              <a:rPr b="0" lang="ru-RU" sz="15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3. Будущие ученые дополнительно занимались в школьных кружках, т.е. были увлеченными людьми.  </a:t>
            </a:r>
            <a:endParaRPr b="0" lang="ru-RU" sz="1500" spc="-1" strike="noStrike">
              <a:latin typeface="Arial"/>
            </a:endParaRPr>
          </a:p>
          <a:p>
            <a:pPr algn="just">
              <a:lnSpc>
                <a:spcPct val="150000"/>
              </a:lnSpc>
            </a:pPr>
            <a:r>
              <a:rPr b="0" lang="ru-RU" sz="15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4. Семьи наших ученых были полными, благополучными. </a:t>
            </a:r>
            <a:endParaRPr b="0" lang="ru-RU" sz="1500" spc="-1" strike="noStrike">
              <a:latin typeface="Arial"/>
            </a:endParaRPr>
          </a:p>
          <a:p>
            <a:pPr algn="just">
              <a:lnSpc>
                <a:spcPct val="150000"/>
              </a:lnSpc>
            </a:pPr>
            <a:r>
              <a:rPr b="0" lang="ru-RU" sz="15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5. По очередности рождения будущие ученые были или первыми, или последними детьми в своих семьях. Все дети посещали детский садик.  </a:t>
            </a:r>
            <a:r>
              <a:rPr b="0" lang="ru-RU" sz="15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	</a:t>
            </a:r>
            <a:endParaRPr b="0" lang="ru-RU" sz="15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oogle Shape;190;p38" descr=""/>
          <p:cNvPicPr/>
          <p:nvPr/>
        </p:nvPicPr>
        <p:blipFill>
          <a:blip r:embed="rId1"/>
          <a:stretch/>
        </p:blipFill>
        <p:spPr>
          <a:xfrm>
            <a:off x="72000" y="-2880"/>
            <a:ext cx="9070920" cy="51422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CustomShape 1"/>
          <p:cNvSpPr/>
          <p:nvPr/>
        </p:nvSpPr>
        <p:spPr>
          <a:xfrm>
            <a:off x="311760" y="301680"/>
            <a:ext cx="8519040" cy="858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82" name="" descr=""/>
          <p:cNvPicPr/>
          <p:nvPr/>
        </p:nvPicPr>
        <p:blipFill>
          <a:blip r:embed="rId1"/>
          <a:stretch/>
        </p:blipFill>
        <p:spPr>
          <a:xfrm rot="12600">
            <a:off x="312120" y="310320"/>
            <a:ext cx="12219120" cy="601920"/>
          </a:xfrm>
          <a:prstGeom prst="rect">
            <a:avLst/>
          </a:prstGeom>
          <a:ln>
            <a:noFill/>
          </a:ln>
        </p:spPr>
      </p:pic>
      <p:pic>
        <p:nvPicPr>
          <p:cNvPr id="83" name="" descr=""/>
          <p:cNvPicPr/>
          <p:nvPr/>
        </p:nvPicPr>
        <p:blipFill>
          <a:blip r:embed="rId2"/>
          <a:stretch/>
        </p:blipFill>
        <p:spPr>
          <a:xfrm>
            <a:off x="896400" y="734400"/>
            <a:ext cx="6879240" cy="43052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1"/>
          <p:cNvSpPr/>
          <p:nvPr/>
        </p:nvSpPr>
        <p:spPr>
          <a:xfrm>
            <a:off x="0" y="0"/>
            <a:ext cx="9142920" cy="5142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91440" bIns="91440">
            <a:normAutofit fontScale="70000"/>
          </a:bodyPr>
          <a:p>
            <a:pPr algn="just">
              <a:lnSpc>
                <a:spcPct val="150000"/>
              </a:lnSpc>
            </a:pPr>
            <a:r>
              <a:rPr b="1" lang="ru-RU" sz="21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Актуальность</a:t>
            </a:r>
            <a:r>
              <a:rPr b="0" lang="ru-RU" sz="21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 данной темы рассматривается в том, что мы, учащиеся школы должны знать о выпускниках, которые добились признания не только в нашей стране, но и за рубежом и гордиться ими.</a:t>
            </a:r>
            <a:endParaRPr b="0" lang="ru-RU" sz="2100" spc="-1" strike="noStrike">
              <a:latin typeface="Arial"/>
            </a:endParaRPr>
          </a:p>
          <a:p>
            <a:pPr algn="just">
              <a:lnSpc>
                <a:spcPct val="150000"/>
              </a:lnSpc>
            </a:pPr>
            <a:r>
              <a:rPr b="1" lang="ru-RU" sz="21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Целью исследования </a:t>
            </a:r>
            <a:r>
              <a:rPr b="0" lang="ru-RU" sz="21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является нахождение сведений о жизни и деятельности выпускников, посвятившие себя науке; узнать, как смогли они многого добиться, выявить их «секрет успеха» и поделиться полученными результатами с окружающими.</a:t>
            </a:r>
            <a:endParaRPr b="0" lang="ru-RU" sz="2100" spc="-1" strike="noStrike">
              <a:latin typeface="Arial"/>
            </a:endParaRPr>
          </a:p>
          <a:p>
            <a:pPr algn="just">
              <a:lnSpc>
                <a:spcPct val="150000"/>
              </a:lnSpc>
            </a:pPr>
            <a:r>
              <a:rPr b="0" lang="ru-RU" sz="21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Цель исследования определяет основные </a:t>
            </a:r>
            <a:r>
              <a:rPr b="1" lang="ru-RU" sz="21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задачи</a:t>
            </a:r>
            <a:r>
              <a:rPr b="0" lang="ru-RU" sz="21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:</a:t>
            </a:r>
            <a:endParaRPr b="0" lang="ru-RU" sz="2100" spc="-1" strike="noStrike">
              <a:latin typeface="Arial"/>
            </a:endParaRPr>
          </a:p>
          <a:p>
            <a:pPr algn="just">
              <a:lnSpc>
                <a:spcPct val="150000"/>
              </a:lnSpc>
            </a:pPr>
            <a:r>
              <a:rPr b="0" lang="ru-RU" sz="21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1. Найти информацию, фотографии и грамоты, работы изучаемых нами    </a:t>
            </a:r>
            <a:r>
              <a:rPr b="0" lang="ru-RU" sz="21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	</a:t>
            </a:r>
            <a:r>
              <a:rPr b="0" lang="ru-RU" sz="21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	</a:t>
            </a:r>
            <a:r>
              <a:rPr b="0" lang="ru-RU" sz="21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	</a:t>
            </a:r>
            <a:r>
              <a:rPr b="0" lang="ru-RU" sz="21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личностей. </a:t>
            </a:r>
            <a:endParaRPr b="0" lang="ru-RU" sz="2100" spc="-1" strike="noStrike">
              <a:latin typeface="Arial"/>
            </a:endParaRPr>
          </a:p>
          <a:p>
            <a:pPr algn="just">
              <a:lnSpc>
                <a:spcPct val="150000"/>
              </a:lnSpc>
            </a:pPr>
            <a:r>
              <a:rPr b="0" lang="ru-RU" sz="21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2. Проанализировать имеющуюся литературу о наших выпускниках.</a:t>
            </a:r>
            <a:endParaRPr b="0" lang="ru-RU" sz="2100" spc="-1" strike="noStrike">
              <a:latin typeface="Arial"/>
            </a:endParaRPr>
          </a:p>
          <a:p>
            <a:pPr algn="just">
              <a:lnSpc>
                <a:spcPct val="150000"/>
              </a:lnSpc>
            </a:pPr>
            <a:r>
              <a:rPr b="0" lang="ru-RU" sz="21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3. Встретиться с выпускниками-учеными, их родителями и учителями. </a:t>
            </a:r>
            <a:endParaRPr b="0" lang="ru-RU" sz="2100" spc="-1" strike="noStrike">
              <a:latin typeface="Arial"/>
            </a:endParaRPr>
          </a:p>
          <a:p>
            <a:pPr algn="just">
              <a:lnSpc>
                <a:spcPct val="150000"/>
              </a:lnSpc>
            </a:pPr>
            <a:r>
              <a:rPr b="0" lang="ru-RU" sz="21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4. Обработать полученную информацию и выделить главное. </a:t>
            </a:r>
            <a:endParaRPr b="0" lang="ru-RU" sz="2100" spc="-1" strike="noStrike">
              <a:latin typeface="Arial"/>
            </a:endParaRPr>
          </a:p>
          <a:p>
            <a:pPr algn="just">
              <a:lnSpc>
                <a:spcPct val="150000"/>
              </a:lnSpc>
            </a:pPr>
            <a:r>
              <a:rPr b="0" lang="ru-RU" sz="21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5. Проанализировать  информацию и сделать выводы. </a:t>
            </a:r>
            <a:endParaRPr b="0" lang="ru-RU" sz="2100" spc="-1" strike="noStrike">
              <a:latin typeface="Arial"/>
            </a:endParaRPr>
          </a:p>
          <a:p>
            <a:pPr marL="1371600" indent="457200" algn="just">
              <a:lnSpc>
                <a:spcPct val="150000"/>
              </a:lnSpc>
            </a:pPr>
            <a:endParaRPr b="0" lang="ru-RU" sz="2100" spc="-1" strike="noStrike">
              <a:latin typeface="Arial"/>
            </a:endParaRPr>
          </a:p>
          <a:p>
            <a:pPr marL="1371600" indent="457200" algn="just">
              <a:lnSpc>
                <a:spcPct val="150000"/>
              </a:lnSpc>
            </a:pPr>
            <a:endParaRPr b="0" lang="ru-RU" sz="2100" spc="-1" strike="noStrike">
              <a:latin typeface="Arial"/>
            </a:endParaRPr>
          </a:p>
          <a:p>
            <a:pPr marL="1371600" indent="457200" algn="just">
              <a:lnSpc>
                <a:spcPct val="150000"/>
              </a:lnSpc>
            </a:pPr>
            <a:endParaRPr b="0" lang="ru-RU" sz="2100" spc="-1" strike="noStrike">
              <a:latin typeface="Arial"/>
            </a:endParaRPr>
          </a:p>
          <a:p>
            <a:pPr marL="1371600" indent="457200" algn="just">
              <a:lnSpc>
                <a:spcPct val="150000"/>
              </a:lnSpc>
            </a:pPr>
            <a:endParaRPr b="0" lang="ru-RU" sz="2100" spc="-1" strike="noStrike">
              <a:latin typeface="Arial"/>
            </a:endParaRPr>
          </a:p>
          <a:p>
            <a:pPr marL="1371600" indent="457200">
              <a:lnSpc>
                <a:spcPct val="115000"/>
              </a:lnSpc>
            </a:pPr>
            <a:endParaRPr b="0" lang="ru-RU" sz="21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CustomShape 1"/>
          <p:cNvSpPr/>
          <p:nvPr/>
        </p:nvSpPr>
        <p:spPr>
          <a:xfrm>
            <a:off x="137160" y="228960"/>
            <a:ext cx="8913600" cy="4793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91440" bIns="91440">
            <a:normAutofit/>
          </a:bodyPr>
          <a:p>
            <a:pPr algn="just">
              <a:lnSpc>
                <a:spcPct val="150000"/>
              </a:lnSpc>
            </a:pPr>
            <a:r>
              <a:rPr b="1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Практическая ценность </a:t>
            </a:r>
            <a:r>
              <a:rPr b="0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заключается в следующем: применение накопленного материала на практике, в работе с учащимися любого возраста и на всех уровнях обучения.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50000"/>
              </a:lnSpc>
            </a:pPr>
            <a:r>
              <a:rPr b="1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	</a:t>
            </a:r>
            <a:r>
              <a:rPr b="1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Источники устной информации: </a:t>
            </a:r>
            <a:r>
              <a:rPr b="0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рассказы выпускников;</a:t>
            </a:r>
            <a:endParaRPr b="0" lang="ru-RU" sz="1800" spc="-1" strike="noStrike">
              <a:latin typeface="Arial"/>
            </a:endParaRPr>
          </a:p>
          <a:p>
            <a:pPr algn="just">
              <a:lnSpc>
                <a:spcPct val="150000"/>
              </a:lnSpc>
            </a:pPr>
            <a:r>
              <a:rPr b="1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	</a:t>
            </a:r>
            <a:r>
              <a:rPr b="1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Источники документальной информации: </a:t>
            </a:r>
            <a:r>
              <a:rPr b="0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архив публикаций, интернет.</a:t>
            </a:r>
            <a:r>
              <a:rPr b="1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endParaRPr b="0" lang="ru-RU" sz="1800" spc="-1" strike="noStrike">
              <a:latin typeface="Arial"/>
            </a:endParaRPr>
          </a:p>
          <a:p>
            <a:pPr algn="just">
              <a:lnSpc>
                <a:spcPct val="150000"/>
              </a:lnSpc>
            </a:pPr>
            <a:r>
              <a:rPr b="1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	</a:t>
            </a:r>
            <a:r>
              <a:rPr b="1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Гипотеза исследования: </a:t>
            </a:r>
            <a:r>
              <a:rPr b="0" lang="ru-R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жизненный успех, которого в столь короткий промежуток времени, добились наши выпускники, послужит положительным примером для нас, современных школьников, как проявление целеустремленности, трудолюбия, настойчивости и высокой ответственности.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15000"/>
              </a:lnSpc>
            </a:pPr>
            <a:endParaRPr b="0" lang="ru-R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" descr=""/>
          <p:cNvPicPr/>
          <p:nvPr/>
        </p:nvPicPr>
        <p:blipFill>
          <a:blip r:embed="rId1"/>
          <a:stretch/>
        </p:blipFill>
        <p:spPr>
          <a:xfrm>
            <a:off x="3600000" y="2519640"/>
            <a:ext cx="5529960" cy="2592000"/>
          </a:xfrm>
          <a:prstGeom prst="rect">
            <a:avLst/>
          </a:prstGeom>
          <a:ln>
            <a:noFill/>
          </a:ln>
        </p:spPr>
      </p:pic>
      <p:pic>
        <p:nvPicPr>
          <p:cNvPr id="87" name="" descr=""/>
          <p:cNvPicPr/>
          <p:nvPr/>
        </p:nvPicPr>
        <p:blipFill>
          <a:blip r:embed="rId2"/>
          <a:stretch/>
        </p:blipFill>
        <p:spPr>
          <a:xfrm>
            <a:off x="40680" y="0"/>
            <a:ext cx="5142960" cy="3599640"/>
          </a:xfrm>
          <a:prstGeom prst="rect">
            <a:avLst/>
          </a:prstGeom>
          <a:ln>
            <a:noFill/>
          </a:ln>
        </p:spPr>
      </p:pic>
      <p:pic>
        <p:nvPicPr>
          <p:cNvPr id="88" name="" descr=""/>
          <p:cNvPicPr/>
          <p:nvPr/>
        </p:nvPicPr>
        <p:blipFill>
          <a:blip r:embed="rId3"/>
          <a:stretch/>
        </p:blipFill>
        <p:spPr>
          <a:xfrm>
            <a:off x="5150880" y="0"/>
            <a:ext cx="3992760" cy="26636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CustomShape 1"/>
          <p:cNvSpPr/>
          <p:nvPr/>
        </p:nvSpPr>
        <p:spPr>
          <a:xfrm>
            <a:off x="311760" y="78840"/>
            <a:ext cx="8519040" cy="721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91440" bIns="91440">
            <a:noAutofit/>
          </a:bodyPr>
          <a:p>
            <a:pPr algn="ctr">
              <a:lnSpc>
                <a:spcPct val="150000"/>
              </a:lnSpc>
            </a:pPr>
            <a:r>
              <a:rPr b="1" lang="ru-RU" sz="15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1.1. Сачкина  (Завадская)  Ирина Евгеньевна (выпускница 1988 года) – </a:t>
            </a:r>
            <a:br/>
            <a:r>
              <a:rPr b="1" lang="ru-RU" sz="15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кандидат педагогических наук, доцент</a:t>
            </a:r>
            <a:br/>
            <a:endParaRPr b="0" lang="ru-RU" sz="1500" spc="-1" strike="noStrike">
              <a:latin typeface="Arial"/>
            </a:endParaRPr>
          </a:p>
        </p:txBody>
      </p:sp>
      <p:pic>
        <p:nvPicPr>
          <p:cNvPr id="90" name="Google Shape;131;p30" descr=""/>
          <p:cNvPicPr/>
          <p:nvPr/>
        </p:nvPicPr>
        <p:blipFill>
          <a:blip r:embed="rId1"/>
          <a:stretch/>
        </p:blipFill>
        <p:spPr>
          <a:xfrm>
            <a:off x="216000" y="1008000"/>
            <a:ext cx="3189600" cy="2465640"/>
          </a:xfrm>
          <a:prstGeom prst="rect">
            <a:avLst/>
          </a:prstGeom>
          <a:ln>
            <a:noFill/>
          </a:ln>
        </p:spPr>
      </p:pic>
      <p:sp>
        <p:nvSpPr>
          <p:cNvPr id="91" name="CustomShape 2"/>
          <p:cNvSpPr/>
          <p:nvPr/>
        </p:nvSpPr>
        <p:spPr>
          <a:xfrm>
            <a:off x="5813640" y="1029960"/>
            <a:ext cx="3328920" cy="3582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91440" bIns="91440">
            <a:noAutofit/>
          </a:bodyPr>
          <a:p>
            <a:pPr algn="just">
              <a:lnSpc>
                <a:spcPct val="150000"/>
              </a:lnSpc>
            </a:pPr>
            <a:r>
              <a:rPr b="0" lang="ru-RU" sz="15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После окончания Досатуйской школы поступила в Читинский государственный педагогический институт им. Н.Г.Чернышевского на исторический факультет.  Работала  сначала в школе, затем в профессиональном училище заместителем директора по воспитательной работе. </a:t>
            </a:r>
            <a:endParaRPr b="0" lang="ru-RU" sz="1500" spc="-1" strike="noStrike">
              <a:latin typeface="Arial"/>
            </a:endParaRPr>
          </a:p>
          <a:p>
            <a:pPr algn="just">
              <a:lnSpc>
                <a:spcPct val="150000"/>
              </a:lnSpc>
            </a:pPr>
            <a:endParaRPr b="0" lang="ru-RU" sz="1500" spc="-1" strike="noStrike">
              <a:latin typeface="Arial"/>
            </a:endParaRPr>
          </a:p>
        </p:txBody>
      </p:sp>
      <p:pic>
        <p:nvPicPr>
          <p:cNvPr id="92" name="Google Shape;133;p30" descr=""/>
          <p:cNvPicPr/>
          <p:nvPr/>
        </p:nvPicPr>
        <p:blipFill>
          <a:blip r:embed="rId2"/>
          <a:stretch/>
        </p:blipFill>
        <p:spPr>
          <a:xfrm>
            <a:off x="2880000" y="1440000"/>
            <a:ext cx="2580840" cy="34945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CustomShape 1"/>
          <p:cNvSpPr/>
          <p:nvPr/>
        </p:nvSpPr>
        <p:spPr>
          <a:xfrm>
            <a:off x="254520" y="113040"/>
            <a:ext cx="8519040" cy="824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91440" bIns="91440">
            <a:noAutofit/>
          </a:bodyPr>
          <a:p>
            <a:pPr algn="ctr">
              <a:lnSpc>
                <a:spcPct val="150000"/>
              </a:lnSpc>
            </a:pPr>
            <a:r>
              <a:rPr b="1" lang="ru-RU" sz="15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1.2. Ефремова (Воропаева) Евгения (выпускница  школы  1991 г.) -</a:t>
            </a:r>
            <a:br/>
            <a:r>
              <a:rPr b="1" lang="ru-RU" sz="15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кандидат философских наук</a:t>
            </a:r>
            <a:br/>
            <a:endParaRPr b="0" lang="ru-RU" sz="1500" spc="-1" strike="noStrike">
              <a:latin typeface="Arial"/>
            </a:endParaRPr>
          </a:p>
        </p:txBody>
      </p:sp>
      <p:sp>
        <p:nvSpPr>
          <p:cNvPr id="94" name="CustomShape 2"/>
          <p:cNvSpPr/>
          <p:nvPr/>
        </p:nvSpPr>
        <p:spPr>
          <a:xfrm>
            <a:off x="4119840" y="1152360"/>
            <a:ext cx="4710600" cy="3414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91440" bIns="91440">
            <a:normAutofit/>
          </a:bodyPr>
          <a:p>
            <a:pPr algn="just">
              <a:lnSpc>
                <a:spcPct val="150000"/>
              </a:lnSpc>
            </a:pPr>
            <a:r>
              <a:rPr b="0" lang="ru-RU" sz="15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Евгения училась в Досатуйской школе (на фотографии – комсомольский актив школы), затем окончила 1 Оренбургский педагогический колледж им. Н.К. Калугина и ОГПУ, Оренбургский государственный педагогический университет. Защитила автореферат на соискание ученой степени кандидата философских наук по теме “Религиозное сознание и его гносеологический потенциал”.</a:t>
            </a:r>
            <a:r>
              <a:rPr b="0" lang="ru-RU" sz="14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Получила специальность по направлению онтологии теории познания.</a:t>
            </a:r>
            <a:endParaRPr b="0" lang="ru-RU" sz="1400" spc="-1" strike="noStrike">
              <a:latin typeface="Arial"/>
            </a:endParaRPr>
          </a:p>
        </p:txBody>
      </p:sp>
      <p:pic>
        <p:nvPicPr>
          <p:cNvPr id="95" name="Google Shape;140;p31" descr=""/>
          <p:cNvPicPr/>
          <p:nvPr/>
        </p:nvPicPr>
        <p:blipFill>
          <a:blip r:embed="rId1"/>
          <a:stretch/>
        </p:blipFill>
        <p:spPr>
          <a:xfrm>
            <a:off x="360000" y="1375920"/>
            <a:ext cx="3218040" cy="27990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CustomShape 1"/>
          <p:cNvSpPr/>
          <p:nvPr/>
        </p:nvSpPr>
        <p:spPr>
          <a:xfrm>
            <a:off x="3744000" y="1152000"/>
            <a:ext cx="5203080" cy="1052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91440" bIns="91440">
            <a:normAutofit/>
          </a:bodyPr>
          <a:p>
            <a:pPr>
              <a:lnSpc>
                <a:spcPct val="115000"/>
              </a:lnSpc>
            </a:pPr>
            <a:r>
              <a:rPr b="0" lang="ru-RU" sz="15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В настоящее время живёт в Оренбурге. Прислала письмо со словами благодарности своему учителю –  В.М.Федурину и автореферат с автографом </a:t>
            </a:r>
            <a:endParaRPr b="0" lang="ru-RU" sz="1500" spc="-1" strike="noStrike">
              <a:latin typeface="Arial"/>
            </a:endParaRPr>
          </a:p>
        </p:txBody>
      </p:sp>
      <p:pic>
        <p:nvPicPr>
          <p:cNvPr id="97" name="Google Shape;146;p32" descr=""/>
          <p:cNvPicPr/>
          <p:nvPr/>
        </p:nvPicPr>
        <p:blipFill>
          <a:blip r:embed="rId1"/>
          <a:stretch/>
        </p:blipFill>
        <p:spPr>
          <a:xfrm>
            <a:off x="704520" y="648000"/>
            <a:ext cx="2751120" cy="3799080"/>
          </a:xfrm>
          <a:prstGeom prst="rect">
            <a:avLst/>
          </a:prstGeom>
          <a:ln w="190440">
            <a:solidFill>
              <a:srgbClr val="c8c6bd"/>
            </a:solidFill>
            <a:miter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CustomShape 1"/>
          <p:cNvSpPr/>
          <p:nvPr/>
        </p:nvSpPr>
        <p:spPr>
          <a:xfrm>
            <a:off x="249120" y="371520"/>
            <a:ext cx="8519040" cy="45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spAutoFit/>
          </a:bodyPr>
          <a:p>
            <a:pPr>
              <a:lnSpc>
                <a:spcPct val="100000"/>
              </a:lnSpc>
            </a:pPr>
            <a:r>
              <a:rPr b="1" lang="ru-RU" sz="15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Кочнёва Наталья Сергеевна ( выпускница 1995 г.) - научный работник по охране окружающей среды</a:t>
            </a:r>
            <a:endParaRPr b="0" lang="ru-RU" sz="1500" spc="-1" strike="noStrike">
              <a:latin typeface="Arial"/>
            </a:endParaRPr>
          </a:p>
        </p:txBody>
      </p:sp>
      <p:pic>
        <p:nvPicPr>
          <p:cNvPr id="99" name="Google Shape;152;p33" descr=""/>
          <p:cNvPicPr/>
          <p:nvPr/>
        </p:nvPicPr>
        <p:blipFill>
          <a:blip r:embed="rId1"/>
          <a:stretch/>
        </p:blipFill>
        <p:spPr>
          <a:xfrm>
            <a:off x="5173200" y="774720"/>
            <a:ext cx="2862000" cy="3275280"/>
          </a:xfrm>
          <a:prstGeom prst="rect">
            <a:avLst/>
          </a:prstGeom>
          <a:ln>
            <a:noFill/>
          </a:ln>
        </p:spPr>
      </p:pic>
      <p:sp>
        <p:nvSpPr>
          <p:cNvPr id="100" name="CustomShape 2"/>
          <p:cNvSpPr/>
          <p:nvPr/>
        </p:nvSpPr>
        <p:spPr>
          <a:xfrm>
            <a:off x="5379480" y="4250520"/>
            <a:ext cx="2913840" cy="608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91440" bIns="91440">
            <a:spAutoFit/>
          </a:bodyPr>
          <a:p>
            <a:pPr algn="just">
              <a:lnSpc>
                <a:spcPct val="100000"/>
              </a:lnSpc>
            </a:pPr>
            <a:r>
              <a:rPr b="1" lang="ru-RU" sz="1400" spc="-1" strike="noStrike">
                <a:solidFill>
                  <a:srgbClr val="0070c0"/>
                </a:solidFill>
                <a:latin typeface="Arial"/>
                <a:ea typeface="Arial"/>
              </a:rPr>
              <a:t>  </a:t>
            </a:r>
            <a:r>
              <a:rPr b="1" lang="ru-RU" sz="1400" spc="-1" strike="noStrike">
                <a:solidFill>
                  <a:srgbClr val="0070c0"/>
                </a:solidFill>
                <a:latin typeface="Arial"/>
                <a:ea typeface="Arial"/>
              </a:rPr>
              <a:t>Бельгия, г. Брюссель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400" spc="-1" strike="noStrike">
              <a:latin typeface="Arial"/>
            </a:endParaRPr>
          </a:p>
        </p:txBody>
      </p:sp>
      <p:pic>
        <p:nvPicPr>
          <p:cNvPr id="101" name="Google Shape;154;p33" descr=""/>
          <p:cNvPicPr/>
          <p:nvPr/>
        </p:nvPicPr>
        <p:blipFill>
          <a:blip r:embed="rId2"/>
          <a:stretch/>
        </p:blipFill>
        <p:spPr>
          <a:xfrm>
            <a:off x="519120" y="964440"/>
            <a:ext cx="4370040" cy="2896560"/>
          </a:xfrm>
          <a:prstGeom prst="rect">
            <a:avLst/>
          </a:prstGeom>
          <a:ln>
            <a:noFill/>
          </a:ln>
        </p:spPr>
      </p:pic>
      <p:sp>
        <p:nvSpPr>
          <p:cNvPr id="102" name="CustomShape 3"/>
          <p:cNvSpPr/>
          <p:nvPr/>
        </p:nvSpPr>
        <p:spPr>
          <a:xfrm>
            <a:off x="1152000" y="3713400"/>
            <a:ext cx="2862000" cy="883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91440" bIns="91440">
            <a:spAutoFit/>
          </a:bodyPr>
          <a:p>
            <a:pPr algn="ct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400" spc="-1" strike="noStrike">
                <a:solidFill>
                  <a:srgbClr val="0070c0"/>
                </a:solidFill>
                <a:latin typeface="Arial"/>
                <a:ea typeface="Arial"/>
              </a:rPr>
              <a:t>                                                          </a:t>
            </a:r>
            <a:r>
              <a:rPr b="1" lang="ru-RU" sz="1400" spc="-1" strike="noStrike">
                <a:solidFill>
                  <a:srgbClr val="0070c0"/>
                </a:solidFill>
                <a:latin typeface="Arial"/>
                <a:ea typeface="Arial"/>
              </a:rPr>
              <a:t>г. Роттердам, Нидерланды  </a:t>
            </a:r>
            <a:endParaRPr b="0" lang="ru-RU" sz="1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</TotalTime>
  <Application>Trio_Office/6.2.8.2$Windows_x86 LibreOffice_project/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ru-RU</dc:language>
  <cp:lastModifiedBy/>
  <dcterms:modified xsi:type="dcterms:W3CDTF">2021-03-11T22:34:00Z</dcterms:modified>
  <cp:revision>3</cp:revision>
  <dc:subject/>
  <dc:title/>
</cp:coreProperties>
</file>