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notesSlides/notesSlide3.xml" ContentType="application/vnd.openxmlformats-officedocument.presentationml.notesSlide+xml"/>
  <Override PartName="/ppt/notesSlides/_rels/notesSlide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media/image2.png" ContentType="image/png"/>
  <Override PartName="/ppt/media/image1.wmf" ContentType="image/x-wmf"/>
  <Override PartName="/ppt/media/image9.jpeg" ContentType="image/jpeg"/>
  <Override PartName="/ppt/media/image17.jpeg" ContentType="image/jpeg"/>
  <Override PartName="/ppt/media/image3.png" ContentType="image/png"/>
  <Override PartName="/ppt/media/image33.wmf" ContentType="image/x-wmf"/>
  <Override PartName="/ppt/media/image6.jpeg" ContentType="image/jpeg"/>
  <Override PartName="/ppt/media/image4.png" ContentType="image/png"/>
  <Override PartName="/ppt/media/image5.jpeg" ContentType="image/jpeg"/>
  <Override PartName="/ppt/media/image43.wmf" ContentType="image/x-wmf"/>
  <Override PartName="/ppt/media/image7.jpeg" ContentType="image/jpeg"/>
  <Override PartName="/ppt/media/image41.png" ContentType="image/png"/>
  <Override PartName="/ppt/media/image8.jpeg" ContentType="image/jpeg"/>
  <Override PartName="/ppt/media/image10.jpeg" ContentType="image/jpeg"/>
  <Override PartName="/ppt/media/image11.jpeg" ContentType="image/jpeg"/>
  <Override PartName="/ppt/media/image31.wmf" ContentType="image/x-wmf"/>
  <Override PartName="/ppt/media/image12.jpeg" ContentType="image/jpeg"/>
  <Override PartName="/ppt/media/image13.jpeg" ContentType="image/jpeg"/>
  <Override PartName="/ppt/media/image14.jpeg" ContentType="image/jpeg"/>
  <Override PartName="/ppt/media/image39.png" ContentType="image/png"/>
  <Override PartName="/ppt/media/image15.jpeg" ContentType="image/jpeg"/>
  <Override PartName="/ppt/media/image16.jpeg" ContentType="image/jpeg"/>
  <Override PartName="/ppt/media/image18.jpeg" ContentType="image/jpeg"/>
  <Override PartName="/ppt/media/image34.wmf" ContentType="image/x-wmf"/>
  <Override PartName="/ppt/media/image19.jpeg" ContentType="image/jpeg"/>
  <Override PartName="/ppt/media/image44.png" ContentType="image/pn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9.wmf" ContentType="image/x-wmf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png" ContentType="image/png"/>
  <Override PartName="/ppt/media/image30.wmf" ContentType="image/x-wmf"/>
  <Override PartName="/ppt/media/image32.wmf" ContentType="image/x-wmf"/>
  <Override PartName="/ppt/media/image35.wmf" ContentType="image/x-wmf"/>
  <Override PartName="/ppt/media/image36.png" ContentType="image/png"/>
  <Override PartName="/ppt/media/image37.wmf" ContentType="image/x-wmf"/>
  <Override PartName="/ppt/media/image38.wmf" ContentType="image/x-wmf"/>
  <Override PartName="/ppt/media/image40.wmf" ContentType="image/x-wmf"/>
  <Override PartName="/ppt/media/image42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перемещения страницы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92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93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EA91FBD2-A843-4325-946E-02C49A6EC9C6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sldImg"/>
          </p:nvPr>
        </p:nvSpPr>
        <p:spPr>
          <a:xfrm>
            <a:off x="1106640" y="801720"/>
            <a:ext cx="5346000" cy="4009320"/>
          </a:xfrm>
          <a:prstGeom prst="rect">
            <a:avLst/>
          </a:prstGeom>
        </p:spPr>
      </p:sp>
      <p:sp>
        <p:nvSpPr>
          <p:cNvPr id="163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7640" cy="4811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64" name="CustomShape 3"/>
          <p:cNvSpPr/>
          <p:nvPr/>
        </p:nvSpPr>
        <p:spPr>
          <a:xfrm>
            <a:off x="4281480" y="10155240"/>
            <a:ext cx="3276000" cy="534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8A808E89-CCB7-447C-AA81-DE9251286F15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3</a:t>
            </a:fld>
            <a:endParaRPr b="0" lang="ru-RU" sz="12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2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3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Line 1"/>
          <p:cNvSpPr/>
          <p:nvPr/>
        </p:nvSpPr>
        <p:spPr>
          <a:xfrm>
            <a:off x="8762760" y="0"/>
            <a:ext cx="0" cy="6858000"/>
          </a:xfrm>
          <a:prstGeom prst="line">
            <a:avLst/>
          </a:prstGeom>
          <a:ln w="38160">
            <a:solidFill>
              <a:schemeClr val="accent1">
                <a:tint val="60000"/>
                <a:alpha val="93000"/>
              </a:schemeClr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Line 2"/>
          <p:cNvSpPr/>
          <p:nvPr/>
        </p:nvSpPr>
        <p:spPr>
          <a:xfrm>
            <a:off x="75960" y="0"/>
            <a:ext cx="0" cy="6858000"/>
          </a:xfrm>
          <a:prstGeom prst="line">
            <a:avLst/>
          </a:prstGeom>
          <a:ln w="57240">
            <a:solidFill>
              <a:schemeClr val="accent1">
                <a:tint val="60000"/>
              </a:schemeClr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" name="Line 3"/>
          <p:cNvSpPr/>
          <p:nvPr/>
        </p:nvSpPr>
        <p:spPr>
          <a:xfrm>
            <a:off x="8991360" y="0"/>
            <a:ext cx="0" cy="6858000"/>
          </a:xfrm>
          <a:prstGeom prst="line">
            <a:avLst/>
          </a:prstGeom>
          <a:ln w="19080">
            <a:solidFill>
              <a:schemeClr val="accent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" name="CustomShape 4"/>
          <p:cNvSpPr/>
          <p:nvPr/>
        </p:nvSpPr>
        <p:spPr>
          <a:xfrm>
            <a:off x="8839080" y="0"/>
            <a:ext cx="304200" cy="685728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>
            <a:noFill/>
          </a:ln>
          <a:effectLst>
            <a:outerShdw blurRad="50800" dir="5400000" dist="2484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" name="Line 5"/>
          <p:cNvSpPr/>
          <p:nvPr/>
        </p:nvSpPr>
        <p:spPr>
          <a:xfrm>
            <a:off x="8915400" y="0"/>
            <a:ext cx="0" cy="6858000"/>
          </a:xfrm>
          <a:prstGeom prst="line">
            <a:avLst/>
          </a:prstGeom>
          <a:ln w="9360">
            <a:solidFill>
              <a:schemeClr val="accent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5" name="CustomShape 6"/>
          <p:cNvSpPr/>
          <p:nvPr/>
        </p:nvSpPr>
        <p:spPr>
          <a:xfrm>
            <a:off x="8156520" y="5715000"/>
            <a:ext cx="547920" cy="547920"/>
          </a:xfrm>
          <a:prstGeom prst="ellipse">
            <a:avLst/>
          </a:prstGeom>
          <a:ln>
            <a:noFill/>
          </a:ln>
          <a:effectLst>
            <a:outerShdw blurRad="50800" dir="5400000" dist="2484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6" name="PlaceHolder 7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8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Line 1"/>
          <p:cNvSpPr/>
          <p:nvPr/>
        </p:nvSpPr>
        <p:spPr>
          <a:xfrm>
            <a:off x="8762760" y="0"/>
            <a:ext cx="0" cy="6858000"/>
          </a:xfrm>
          <a:prstGeom prst="line">
            <a:avLst/>
          </a:prstGeom>
          <a:ln w="38160">
            <a:solidFill>
              <a:schemeClr val="accent1">
                <a:tint val="60000"/>
                <a:alpha val="93000"/>
              </a:schemeClr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5" name="Line 2"/>
          <p:cNvSpPr/>
          <p:nvPr/>
        </p:nvSpPr>
        <p:spPr>
          <a:xfrm>
            <a:off x="75960" y="0"/>
            <a:ext cx="0" cy="6858000"/>
          </a:xfrm>
          <a:prstGeom prst="line">
            <a:avLst/>
          </a:prstGeom>
          <a:ln w="57240">
            <a:solidFill>
              <a:schemeClr val="accent1">
                <a:tint val="60000"/>
              </a:schemeClr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6" name="Line 3"/>
          <p:cNvSpPr/>
          <p:nvPr/>
        </p:nvSpPr>
        <p:spPr>
          <a:xfrm>
            <a:off x="8991360" y="0"/>
            <a:ext cx="0" cy="6858000"/>
          </a:xfrm>
          <a:prstGeom prst="line">
            <a:avLst/>
          </a:prstGeom>
          <a:ln w="19080">
            <a:solidFill>
              <a:schemeClr val="accent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7" name="CustomShape 4"/>
          <p:cNvSpPr/>
          <p:nvPr/>
        </p:nvSpPr>
        <p:spPr>
          <a:xfrm>
            <a:off x="8839080" y="0"/>
            <a:ext cx="304200" cy="685728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>
            <a:noFill/>
          </a:ln>
          <a:effectLst>
            <a:outerShdw blurRad="50800" dir="5400000" dist="2484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8" name="Line 5"/>
          <p:cNvSpPr/>
          <p:nvPr/>
        </p:nvSpPr>
        <p:spPr>
          <a:xfrm>
            <a:off x="8915400" y="0"/>
            <a:ext cx="0" cy="6858000"/>
          </a:xfrm>
          <a:prstGeom prst="line">
            <a:avLst/>
          </a:prstGeom>
          <a:ln w="9360">
            <a:solidFill>
              <a:schemeClr val="accent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9" name="CustomShape 6"/>
          <p:cNvSpPr/>
          <p:nvPr/>
        </p:nvSpPr>
        <p:spPr>
          <a:xfrm>
            <a:off x="8156520" y="5715000"/>
            <a:ext cx="547920" cy="547920"/>
          </a:xfrm>
          <a:prstGeom prst="ellipse">
            <a:avLst/>
          </a:prstGeom>
          <a:ln>
            <a:noFill/>
          </a:ln>
          <a:effectLst>
            <a:outerShdw blurRad="50800" dir="5400000" dist="2484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0" name="PlaceHolder 7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51" name="PlaceHolder 8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0.wmf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1.wmf"/><Relationship Id="rId2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2.wmf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3.wmf"/><Relationship Id="rId2" Type="http://schemas.openxmlformats.org/officeDocument/2006/relationships/image" Target="../media/image34.wmf"/><Relationship Id="rId3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35.wmf"/><Relationship Id="rId2" Type="http://schemas.openxmlformats.org/officeDocument/2006/relationships/image" Target="../media/image36.png"/><Relationship Id="rId3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37.wmf"/><Relationship Id="rId2" Type="http://schemas.openxmlformats.org/officeDocument/2006/relationships/image" Target="../media/image38.wmf"/><Relationship Id="rId3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39.png"/><Relationship Id="rId2" Type="http://schemas.openxmlformats.org/officeDocument/2006/relationships/image" Target="../media/image40.wmf"/><Relationship Id="rId3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image" Target="../media/image42.png"/><Relationship Id="rId3" Type="http://schemas.openxmlformats.org/officeDocument/2006/relationships/image" Target="../media/image43.wmf"/><Relationship Id="rId4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44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wmf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image" Target="../media/image6.jpeg"/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6" Type="http://schemas.openxmlformats.org/officeDocument/2006/relationships/image" Target="../media/image10.jpeg"/><Relationship Id="rId7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image" Target="../media/image12.jpeg"/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6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image" Target="../media/image17.jpeg"/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image" Target="../media/image20.jpeg"/><Relationship Id="rId6" Type="http://schemas.openxmlformats.org/officeDocument/2006/relationships/image" Target="../media/image21.jpeg"/><Relationship Id="rId7" Type="http://schemas.openxmlformats.org/officeDocument/2006/relationships/image" Target="../media/image22.jpeg"/><Relationship Id="rId8" Type="http://schemas.openxmlformats.org/officeDocument/2006/relationships/image" Target="../media/image23.jpeg"/><Relationship Id="rId9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image" Target="../media/image25.jpeg"/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5" Type="http://schemas.openxmlformats.org/officeDocument/2006/relationships/image" Target="../media/image28.png"/><Relationship Id="rId6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9.wmf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/>
        </p:nvSpPr>
        <p:spPr>
          <a:xfrm>
            <a:off x="251640" y="1989000"/>
            <a:ext cx="8435880" cy="1671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45720" tIns="0" bIns="0">
            <a:noAutofit/>
          </a:bodyPr>
          <a:p>
            <a:pPr algn="ctr">
              <a:lnSpc>
                <a:spcPct val="150000"/>
              </a:lnSpc>
            </a:pPr>
            <a:r>
              <a:rPr b="1" i="1" lang="ru-RU" sz="3600" spc="-1" strike="noStrike">
                <a:solidFill>
                  <a:srgbClr val="f0ad00"/>
                </a:solidFill>
                <a:latin typeface="Times New Roman"/>
                <a:ea typeface="Times New Roman"/>
              </a:rPr>
              <a:t>Тема:  «Они посвятили себя медицине»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95" name="CustomShape 2"/>
          <p:cNvSpPr/>
          <p:nvPr/>
        </p:nvSpPr>
        <p:spPr>
          <a:xfrm>
            <a:off x="4428000" y="5229360"/>
            <a:ext cx="4714560" cy="718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18800" rIns="45720" tIns="0" bIns="0" anchor="b">
            <a:noAutofit/>
          </a:bodyPr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ffffff"/>
                </a:solidFill>
                <a:latin typeface="Corbel"/>
                <a:ea typeface="DejaVu Sans"/>
              </a:rPr>
              <a:t>Выполнила: Баранникова Софья, 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ffffff"/>
                </a:solidFill>
                <a:latin typeface="Corbel"/>
                <a:ea typeface="DejaVu Sans"/>
              </a:rPr>
              <a:t>ученица 7 класса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96" name="CustomShape 3"/>
          <p:cNvSpPr/>
          <p:nvPr/>
        </p:nvSpPr>
        <p:spPr>
          <a:xfrm>
            <a:off x="3636000" y="3501000"/>
            <a:ext cx="4646880" cy="1468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0000"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Выполнила: Баранникова Софья, 7 класс</a:t>
            </a:r>
            <a:r>
              <a:rPr b="0" lang="ru-RU" sz="1800" spc="-1" strike="noStrike">
                <a:solidFill>
                  <a:srgbClr val="000000"/>
                </a:solidFill>
                <a:latin typeface="Century Schoolbook"/>
                <a:ea typeface="DejaVu Sans"/>
              </a:rPr>
              <a:t> </a:t>
            </a:r>
            <a:br/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Руководитель: Солодовникова Наталья Витальевна, учитель истории и обществознания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МБОУ Досатуйская СОШ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97" name="CustomShape 4"/>
          <p:cNvSpPr/>
          <p:nvPr/>
        </p:nvSpPr>
        <p:spPr>
          <a:xfrm>
            <a:off x="1285200" y="183600"/>
            <a:ext cx="7075800" cy="11865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spAutoFit/>
          </a:bodyPr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Times New Roman"/>
              </a:rPr>
              <a:t>Научно-практическая конференция школьников 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Times New Roman"/>
              </a:rPr>
              <a:t>«Юные исследователи Забайкалья»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</p:txBody>
      </p:sp>
    </p:spTree>
  </p:cSld>
  <p:transition>
    <p:dissolve/>
  </p:transition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ustomShape 1"/>
          <p:cNvSpPr/>
          <p:nvPr/>
        </p:nvSpPr>
        <p:spPr>
          <a:xfrm>
            <a:off x="457200" y="155520"/>
            <a:ext cx="8228160" cy="125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7" name="CustomShape 2"/>
          <p:cNvSpPr/>
          <p:nvPr/>
        </p:nvSpPr>
        <p:spPr>
          <a:xfrm>
            <a:off x="457200" y="1775160"/>
            <a:ext cx="8228160" cy="4624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8" name="CustomShape 3"/>
          <p:cNvSpPr/>
          <p:nvPr/>
        </p:nvSpPr>
        <p:spPr>
          <a:xfrm>
            <a:off x="457200" y="204840"/>
            <a:ext cx="8110440" cy="1202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4572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i="1" lang="ru-RU" sz="2800" spc="-1" strike="noStrike">
                <a:solidFill>
                  <a:srgbClr val="fe8637"/>
                </a:solidFill>
                <a:latin typeface="Times New Roman"/>
                <a:ea typeface="Times New Roman"/>
              </a:rPr>
              <a:t>Медицинские работники – пример для молодежи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15000"/>
              </a:lnSpc>
            </a:pPr>
            <a:r>
              <a:rPr b="1" lang="ru-RU" sz="2400" spc="-1" strike="noStrike">
                <a:solidFill>
                  <a:srgbClr val="f0ad00"/>
                </a:solidFill>
                <a:latin typeface="Corbel"/>
                <a:ea typeface="Times New Roman"/>
              </a:rPr>
              <a:t>Бугаева Нина Юрьевна - </a:t>
            </a:r>
            <a:r>
              <a:rPr b="1" i="1" lang="ru-RU" sz="2400" spc="-1" strike="noStrike">
                <a:solidFill>
                  <a:srgbClr val="f0ad00"/>
                </a:solidFill>
                <a:latin typeface="Corbel"/>
                <a:ea typeface="Times New Roman"/>
              </a:rPr>
              <a:t>выпускница 2005 г.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139" name="Рисунок 127" descr=""/>
          <p:cNvPicPr/>
          <p:nvPr/>
        </p:nvPicPr>
        <p:blipFill>
          <a:blip r:embed="rId1"/>
          <a:stretch/>
        </p:blipFill>
        <p:spPr>
          <a:xfrm>
            <a:off x="1872000" y="1866600"/>
            <a:ext cx="4679280" cy="4324680"/>
          </a:xfrm>
          <a:prstGeom prst="rect">
            <a:avLst/>
          </a:prstGeom>
          <a:ln>
            <a:noFill/>
          </a:ln>
        </p:spPr>
      </p:pic>
    </p:spTree>
  </p:cSld>
  <p:transition>
    <p:dissolve/>
  </p:transition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CustomShape 1"/>
          <p:cNvSpPr/>
          <p:nvPr/>
        </p:nvSpPr>
        <p:spPr>
          <a:xfrm>
            <a:off x="72000" y="360000"/>
            <a:ext cx="8711640" cy="173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i="1" lang="ru-RU" sz="3600" spc="-1" strike="noStrike">
                <a:solidFill>
                  <a:srgbClr val="fe8637"/>
                </a:solidFill>
                <a:latin typeface="Corbel"/>
              </a:rPr>
              <a:t>Кабакова (Голобокова) 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ru-RU" sz="3600" spc="-1" strike="noStrike">
                <a:solidFill>
                  <a:srgbClr val="fe8637"/>
                </a:solidFill>
                <a:latin typeface="Corbel"/>
              </a:rPr>
              <a:t>Наталья Михайловна</a:t>
            </a:r>
            <a:r>
              <a:rPr b="1" i="1" lang="ru-RU" sz="4000" spc="-1" strike="noStrike">
                <a:solidFill>
                  <a:srgbClr val="fe8637"/>
                </a:solidFill>
                <a:latin typeface="Corbel"/>
              </a:rPr>
              <a:t> </a:t>
            </a:r>
            <a:r>
              <a:rPr b="1" i="1" lang="ru-RU" sz="1200" spc="-1" strike="noStrike">
                <a:solidFill>
                  <a:srgbClr val="fe8637"/>
                </a:solidFill>
                <a:latin typeface="Times New Roman"/>
                <a:ea typeface="Times New Roman"/>
              </a:rPr>
              <a:t> </a:t>
            </a:r>
            <a:endParaRPr b="0" lang="ru-RU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ru-RU" sz="3200" spc="-1" strike="noStrike">
                <a:solidFill>
                  <a:srgbClr val="fe8637"/>
                </a:solidFill>
                <a:latin typeface="Times New Roman"/>
                <a:ea typeface="Times New Roman"/>
              </a:rPr>
              <a:t>выпускница 1996 г.</a:t>
            </a:r>
            <a:endParaRPr b="0" lang="ru-RU" sz="3200" spc="-1" strike="noStrike">
              <a:latin typeface="Arial"/>
            </a:endParaRPr>
          </a:p>
        </p:txBody>
      </p:sp>
      <p:pic>
        <p:nvPicPr>
          <p:cNvPr id="141" name="" descr=""/>
          <p:cNvPicPr/>
          <p:nvPr/>
        </p:nvPicPr>
        <p:blipFill>
          <a:blip r:embed="rId1"/>
          <a:stretch/>
        </p:blipFill>
        <p:spPr>
          <a:xfrm>
            <a:off x="2808000" y="2021760"/>
            <a:ext cx="2753640" cy="4745880"/>
          </a:xfrm>
          <a:prstGeom prst="rect">
            <a:avLst/>
          </a:prstGeom>
          <a:ln>
            <a:noFill/>
          </a:ln>
        </p:spPr>
      </p:pic>
    </p:spTree>
  </p:cSld>
  <p:transition>
    <p:dissolve/>
  </p:transition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CustomShape 1"/>
          <p:cNvSpPr/>
          <p:nvPr/>
        </p:nvSpPr>
        <p:spPr>
          <a:xfrm>
            <a:off x="457200" y="155520"/>
            <a:ext cx="8228160" cy="125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45720" tIns="45000" bIns="45000" anchor="ctr">
            <a:noAutofit/>
          </a:bodyPr>
          <a:p>
            <a:pPr algn="ctr">
              <a:lnSpc>
                <a:spcPct val="115000"/>
              </a:lnSpc>
            </a:pPr>
            <a:r>
              <a:rPr b="1" i="1" lang="ru-RU" sz="4800" spc="-1" strike="noStrike">
                <a:solidFill>
                  <a:srgbClr val="fe8637"/>
                </a:solidFill>
                <a:latin typeface="Corbel"/>
                <a:ea typeface="DejaVu Sans"/>
              </a:rPr>
              <a:t>Соколова Юлия Романовна </a:t>
            </a:r>
            <a:r>
              <a:rPr b="1" i="1" lang="ru-RU" sz="1200" spc="-1" strike="noStrike">
                <a:solidFill>
                  <a:srgbClr val="fe8637"/>
                </a:solidFill>
                <a:latin typeface="Times New Roman"/>
                <a:ea typeface="Times New Roman"/>
              </a:rPr>
              <a:t> </a:t>
            </a:r>
            <a:r>
              <a:rPr b="1" i="1" lang="ru-RU" sz="3200" spc="-1" strike="noStrike">
                <a:solidFill>
                  <a:srgbClr val="fe8637"/>
                </a:solidFill>
                <a:latin typeface="Times New Roman"/>
                <a:ea typeface="Times New Roman"/>
              </a:rPr>
              <a:t>выпускница 2013 г.</a:t>
            </a:r>
            <a:endParaRPr b="0" lang="ru-RU" sz="3200" spc="-1" strike="noStrike">
              <a:latin typeface="Arial"/>
            </a:endParaRPr>
          </a:p>
        </p:txBody>
      </p:sp>
      <p:pic>
        <p:nvPicPr>
          <p:cNvPr id="143" name="Рисунок 123" descr=""/>
          <p:cNvPicPr/>
          <p:nvPr/>
        </p:nvPicPr>
        <p:blipFill>
          <a:blip r:embed="rId1"/>
          <a:stretch/>
        </p:blipFill>
        <p:spPr>
          <a:xfrm>
            <a:off x="2664000" y="1872000"/>
            <a:ext cx="3809520" cy="4597920"/>
          </a:xfrm>
          <a:prstGeom prst="rect">
            <a:avLst/>
          </a:prstGeom>
          <a:ln>
            <a:noFill/>
          </a:ln>
        </p:spPr>
      </p:pic>
    </p:spTree>
  </p:cSld>
  <p:transition>
    <p:dissolve/>
  </p:transition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>
          <a:xfrm>
            <a:off x="1008000" y="221040"/>
            <a:ext cx="7415640" cy="173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i="1" lang="ru-RU" sz="3600" spc="-1" strike="noStrike">
                <a:solidFill>
                  <a:srgbClr val="fe8637"/>
                </a:solidFill>
                <a:latin typeface="Corbel"/>
              </a:rPr>
              <a:t>Черномордик 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ru-RU" sz="3600" spc="-1" strike="noStrike">
                <a:solidFill>
                  <a:srgbClr val="fe8637"/>
                </a:solidFill>
                <a:latin typeface="Corbel"/>
              </a:rPr>
              <a:t>Вероника Александровна</a:t>
            </a:r>
            <a:r>
              <a:rPr b="1" i="1" lang="ru-RU" sz="4000" spc="-1" strike="noStrike">
                <a:solidFill>
                  <a:srgbClr val="fe8637"/>
                </a:solidFill>
                <a:latin typeface="Corbel"/>
              </a:rPr>
              <a:t> </a:t>
            </a:r>
            <a:r>
              <a:rPr b="1" i="1" lang="ru-RU" sz="1200" spc="-1" strike="noStrike">
                <a:solidFill>
                  <a:srgbClr val="fe8637"/>
                </a:solidFill>
                <a:latin typeface="Times New Roman"/>
                <a:ea typeface="Times New Roman"/>
              </a:rPr>
              <a:t> </a:t>
            </a:r>
            <a:endParaRPr b="0" lang="ru-RU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ru-RU" sz="3200" spc="-1" strike="noStrike">
                <a:solidFill>
                  <a:srgbClr val="fe8637"/>
                </a:solidFill>
                <a:latin typeface="Times New Roman"/>
                <a:ea typeface="Times New Roman"/>
              </a:rPr>
              <a:t>выпускница 2004 г.</a:t>
            </a:r>
            <a:endParaRPr b="0" lang="ru-RU" sz="3200" spc="-1" strike="noStrike">
              <a:latin typeface="Arial"/>
            </a:endParaRPr>
          </a:p>
        </p:txBody>
      </p:sp>
      <p:pic>
        <p:nvPicPr>
          <p:cNvPr id="145" name="" descr=""/>
          <p:cNvPicPr/>
          <p:nvPr/>
        </p:nvPicPr>
        <p:blipFill>
          <a:blip r:embed="rId1"/>
          <a:stretch/>
        </p:blipFill>
        <p:spPr>
          <a:xfrm>
            <a:off x="626760" y="2009880"/>
            <a:ext cx="3116880" cy="4109760"/>
          </a:xfrm>
          <a:prstGeom prst="rect">
            <a:avLst/>
          </a:prstGeom>
          <a:ln>
            <a:noFill/>
          </a:ln>
        </p:spPr>
      </p:pic>
      <p:pic>
        <p:nvPicPr>
          <p:cNvPr id="146" name="" descr=""/>
          <p:cNvPicPr/>
          <p:nvPr/>
        </p:nvPicPr>
        <p:blipFill>
          <a:blip r:embed="rId2"/>
          <a:stretch/>
        </p:blipFill>
        <p:spPr>
          <a:xfrm>
            <a:off x="4392000" y="2190960"/>
            <a:ext cx="3595320" cy="3568680"/>
          </a:xfrm>
          <a:prstGeom prst="rect">
            <a:avLst/>
          </a:prstGeom>
          <a:ln>
            <a:noFill/>
          </a:ln>
        </p:spPr>
      </p:pic>
    </p:spTree>
  </p:cSld>
  <p:transition>
    <p:dissolve/>
  </p:transition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CustomShape 1"/>
          <p:cNvSpPr/>
          <p:nvPr/>
        </p:nvSpPr>
        <p:spPr>
          <a:xfrm>
            <a:off x="936000" y="216000"/>
            <a:ext cx="7631640" cy="1796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i="1" lang="ru-RU" sz="4000" spc="-1" strike="noStrike">
                <a:solidFill>
                  <a:srgbClr val="fe8637"/>
                </a:solidFill>
                <a:latin typeface="Corbel"/>
              </a:rPr>
              <a:t>Просветова (Авдеева) </a:t>
            </a:r>
            <a:endParaRPr b="0" lang="ru-RU" sz="4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ru-RU" sz="4000" spc="-1" strike="noStrike">
                <a:solidFill>
                  <a:srgbClr val="fe8637"/>
                </a:solidFill>
                <a:latin typeface="Corbel"/>
              </a:rPr>
              <a:t>Надежда Ивановна </a:t>
            </a:r>
            <a:r>
              <a:rPr b="1" i="1" lang="ru-RU" sz="1200" spc="-1" strike="noStrike">
                <a:solidFill>
                  <a:srgbClr val="fe8637"/>
                </a:solidFill>
                <a:latin typeface="Times New Roman"/>
                <a:ea typeface="Times New Roman"/>
              </a:rPr>
              <a:t> </a:t>
            </a:r>
            <a:endParaRPr b="0" lang="ru-RU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ru-RU" sz="3200" spc="-1" strike="noStrike">
                <a:solidFill>
                  <a:srgbClr val="fe8637"/>
                </a:solidFill>
                <a:latin typeface="Times New Roman"/>
                <a:ea typeface="Times New Roman"/>
              </a:rPr>
              <a:t>выпускница 1986 г.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148" name="CustomShape 2"/>
          <p:cNvSpPr/>
          <p:nvPr/>
        </p:nvSpPr>
        <p:spPr>
          <a:xfrm>
            <a:off x="648000" y="2526480"/>
            <a:ext cx="2592000" cy="2009520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 anchorCtr="1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pic>
        <p:nvPicPr>
          <p:cNvPr id="149" name="" descr=""/>
          <p:cNvPicPr/>
          <p:nvPr/>
        </p:nvPicPr>
        <p:blipFill>
          <a:blip r:embed="rId2"/>
          <a:stretch/>
        </p:blipFill>
        <p:spPr>
          <a:xfrm>
            <a:off x="3499200" y="2292480"/>
            <a:ext cx="5140800" cy="2891520"/>
          </a:xfrm>
          <a:prstGeom prst="rect">
            <a:avLst/>
          </a:prstGeom>
          <a:ln>
            <a:noFill/>
          </a:ln>
        </p:spPr>
      </p:pic>
    </p:spTree>
  </p:cSld>
  <p:transition>
    <p:dissolve/>
  </p:transition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CustomShape 1"/>
          <p:cNvSpPr/>
          <p:nvPr/>
        </p:nvSpPr>
        <p:spPr>
          <a:xfrm>
            <a:off x="216000" y="188280"/>
            <a:ext cx="8855640" cy="125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4572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i="1" lang="ru-RU" sz="2400" spc="-1" strike="noStrike">
                <a:solidFill>
                  <a:srgbClr val="f0ad00"/>
                </a:solidFill>
                <a:latin typeface="Corbel"/>
                <a:ea typeface="Times New Roman"/>
              </a:rPr>
              <a:t>Мурикова Юлия Павловна    Карельская Марина Александровна 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i="1" lang="ru-RU" sz="2800" spc="-1" strike="noStrike">
                <a:solidFill>
                  <a:srgbClr val="f0ad00"/>
                </a:solidFill>
                <a:latin typeface="Corbel"/>
                <a:ea typeface="Times New Roman"/>
              </a:rPr>
              <a:t>-  выпускница 2010 г.                  - выпускница 1993 г.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i="1" lang="ru-RU" sz="2800" spc="-1" strike="noStrike">
                <a:solidFill>
                  <a:srgbClr val="f0ad00"/>
                </a:solidFill>
                <a:latin typeface="Corbel"/>
                <a:ea typeface="Times New Roman"/>
              </a:rPr>
              <a:t>       </a:t>
            </a:r>
            <a:r>
              <a:rPr b="1" i="1" lang="ru-RU" sz="2800" spc="-1" strike="noStrike">
                <a:solidFill>
                  <a:srgbClr val="f0ad00"/>
                </a:solidFill>
                <a:latin typeface="Corbel"/>
                <a:ea typeface="Times New Roman"/>
              </a:rPr>
              <a:t>фармацевт                                      медсестра   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151" name="Рисунок 121" descr=""/>
          <p:cNvPicPr/>
          <p:nvPr/>
        </p:nvPicPr>
        <p:blipFill>
          <a:blip r:embed="rId1"/>
          <a:stretch/>
        </p:blipFill>
        <p:spPr>
          <a:xfrm>
            <a:off x="504000" y="2016000"/>
            <a:ext cx="2529000" cy="2543400"/>
          </a:xfrm>
          <a:prstGeom prst="rect">
            <a:avLst/>
          </a:prstGeom>
          <a:ln>
            <a:noFill/>
          </a:ln>
        </p:spPr>
      </p:pic>
      <p:pic>
        <p:nvPicPr>
          <p:cNvPr id="152" name="" descr=""/>
          <p:cNvPicPr/>
          <p:nvPr/>
        </p:nvPicPr>
        <p:blipFill>
          <a:blip r:embed="rId2"/>
          <a:stretch/>
        </p:blipFill>
        <p:spPr>
          <a:xfrm>
            <a:off x="4884840" y="1913760"/>
            <a:ext cx="3322800" cy="2477880"/>
          </a:xfrm>
          <a:prstGeom prst="rect">
            <a:avLst/>
          </a:prstGeom>
          <a:ln>
            <a:noFill/>
          </a:ln>
        </p:spPr>
      </p:pic>
    </p:spTree>
  </p:cSld>
  <p:transition>
    <p:dissolve/>
  </p:transition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504000" y="115560"/>
            <a:ext cx="8228160" cy="125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45720" tIns="45000" bIns="45000" anchor="ctr">
            <a:noAutofit/>
          </a:bodyPr>
          <a:p>
            <a:pPr algn="ctr">
              <a:lnSpc>
                <a:spcPct val="115000"/>
              </a:lnSpc>
            </a:pPr>
            <a:r>
              <a:rPr b="1" lang="ru-RU" sz="4500" spc="-1" strike="noStrike">
                <a:solidFill>
                  <a:srgbClr val="f0ad00"/>
                </a:solidFill>
                <a:latin typeface="Corbel"/>
                <a:ea typeface="Times New Roman"/>
              </a:rPr>
              <a:t>Коренева Ольга Олеговна – выпускница 2004 г.</a:t>
            </a:r>
            <a:endParaRPr b="0" lang="ru-RU" sz="4500" spc="-1" strike="noStrike">
              <a:latin typeface="Arial"/>
            </a:endParaRPr>
          </a:p>
        </p:txBody>
      </p:sp>
      <p:pic>
        <p:nvPicPr>
          <p:cNvPr id="154" name="Рисунок 131" descr=""/>
          <p:cNvPicPr/>
          <p:nvPr/>
        </p:nvPicPr>
        <p:blipFill>
          <a:blip r:embed="rId1"/>
          <a:stretch/>
        </p:blipFill>
        <p:spPr>
          <a:xfrm>
            <a:off x="4464000" y="2412720"/>
            <a:ext cx="3380760" cy="2266920"/>
          </a:xfrm>
          <a:prstGeom prst="rect">
            <a:avLst/>
          </a:prstGeom>
          <a:ln>
            <a:noFill/>
          </a:ln>
        </p:spPr>
      </p:pic>
      <p:pic>
        <p:nvPicPr>
          <p:cNvPr id="155" name="" descr=""/>
          <p:cNvPicPr/>
          <p:nvPr/>
        </p:nvPicPr>
        <p:blipFill>
          <a:blip r:embed="rId2"/>
          <a:stretch/>
        </p:blipFill>
        <p:spPr>
          <a:xfrm>
            <a:off x="462960" y="1800000"/>
            <a:ext cx="2992680" cy="2999160"/>
          </a:xfrm>
          <a:prstGeom prst="rect">
            <a:avLst/>
          </a:prstGeom>
          <a:ln>
            <a:noFill/>
          </a:ln>
        </p:spPr>
      </p:pic>
    </p:spTree>
  </p:cSld>
  <p:transition>
    <p:dissolve/>
  </p:transition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CustomShape 1"/>
          <p:cNvSpPr/>
          <p:nvPr/>
        </p:nvSpPr>
        <p:spPr>
          <a:xfrm>
            <a:off x="457200" y="155520"/>
            <a:ext cx="8228160" cy="125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4572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4500" spc="-1" strike="noStrike">
                <a:solidFill>
                  <a:srgbClr val="f0ad00"/>
                </a:solidFill>
                <a:latin typeface="Corbel"/>
                <a:ea typeface="DejaVu Sans"/>
              </a:rPr>
              <a:t>Заключение</a:t>
            </a:r>
            <a:endParaRPr b="0" lang="ru-RU" sz="4500" spc="-1" strike="noStrike">
              <a:latin typeface="Arial"/>
            </a:endParaRPr>
          </a:p>
        </p:txBody>
      </p:sp>
      <p:pic>
        <p:nvPicPr>
          <p:cNvPr id="157" name="Рисунок 133" descr=""/>
          <p:cNvPicPr/>
          <p:nvPr/>
        </p:nvPicPr>
        <p:blipFill>
          <a:blip r:embed="rId1"/>
          <a:stretch/>
        </p:blipFill>
        <p:spPr>
          <a:xfrm>
            <a:off x="720000" y="1800000"/>
            <a:ext cx="3166920" cy="3058920"/>
          </a:xfrm>
          <a:prstGeom prst="rect">
            <a:avLst/>
          </a:prstGeom>
          <a:ln>
            <a:noFill/>
          </a:ln>
        </p:spPr>
      </p:pic>
      <p:pic>
        <p:nvPicPr>
          <p:cNvPr id="158" name="Рисунок 134" descr=""/>
          <p:cNvPicPr/>
          <p:nvPr/>
        </p:nvPicPr>
        <p:blipFill>
          <a:blip r:embed="rId2"/>
          <a:stretch/>
        </p:blipFill>
        <p:spPr>
          <a:xfrm>
            <a:off x="4608000" y="1728000"/>
            <a:ext cx="3937320" cy="2954880"/>
          </a:xfrm>
          <a:prstGeom prst="rect">
            <a:avLst/>
          </a:prstGeom>
          <a:ln>
            <a:noFill/>
          </a:ln>
        </p:spPr>
      </p:pic>
      <p:pic>
        <p:nvPicPr>
          <p:cNvPr id="159" name="Рисунок 135" descr=""/>
          <p:cNvPicPr/>
          <p:nvPr/>
        </p:nvPicPr>
        <p:blipFill>
          <a:blip r:embed="rId3"/>
          <a:stretch/>
        </p:blipFill>
        <p:spPr>
          <a:xfrm>
            <a:off x="1691640" y="4968000"/>
            <a:ext cx="5939280" cy="1536480"/>
          </a:xfrm>
          <a:prstGeom prst="rect">
            <a:avLst/>
          </a:prstGeom>
          <a:ln>
            <a:noFill/>
          </a:ln>
        </p:spPr>
      </p:pic>
    </p:spTree>
  </p:cSld>
  <p:transition>
    <p:dissolve/>
  </p:transition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457200" y="155520"/>
            <a:ext cx="8228160" cy="125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61" name="Рисунок 137" descr=""/>
          <p:cNvPicPr/>
          <p:nvPr/>
        </p:nvPicPr>
        <p:blipFill>
          <a:blip r:embed="rId1"/>
          <a:stretch/>
        </p:blipFill>
        <p:spPr>
          <a:xfrm>
            <a:off x="-72000" y="-70560"/>
            <a:ext cx="9358920" cy="6909480"/>
          </a:xfrm>
          <a:prstGeom prst="rect">
            <a:avLst/>
          </a:prstGeom>
          <a:ln>
            <a:noFill/>
          </a:ln>
        </p:spPr>
      </p:pic>
    </p:spTree>
  </p:cSld>
  <p:transition>
    <p:dissolve/>
  </p:transition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" descr=""/>
          <p:cNvPicPr/>
          <p:nvPr/>
        </p:nvPicPr>
        <p:blipFill>
          <a:blip r:embed="rId1"/>
          <a:stretch/>
        </p:blipFill>
        <p:spPr>
          <a:xfrm>
            <a:off x="576000" y="360000"/>
            <a:ext cx="8051400" cy="1353240"/>
          </a:xfrm>
          <a:prstGeom prst="rect">
            <a:avLst/>
          </a:prstGeom>
          <a:ln>
            <a:noFill/>
          </a:ln>
        </p:spPr>
      </p:pic>
      <p:pic>
        <p:nvPicPr>
          <p:cNvPr id="99" name="Рисунок 130" descr=""/>
          <p:cNvPicPr/>
          <p:nvPr/>
        </p:nvPicPr>
        <p:blipFill>
          <a:blip r:embed="rId2"/>
          <a:stretch/>
        </p:blipFill>
        <p:spPr>
          <a:xfrm>
            <a:off x="1728000" y="2232000"/>
            <a:ext cx="5285160" cy="3963600"/>
          </a:xfrm>
          <a:prstGeom prst="rect">
            <a:avLst/>
          </a:prstGeom>
          <a:ln>
            <a:noFill/>
          </a:ln>
        </p:spPr>
      </p:pic>
    </p:spTree>
  </p:cSld>
  <p:transition>
    <p:dissolve/>
  </p:transition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CustomShape 1"/>
          <p:cNvSpPr/>
          <p:nvPr/>
        </p:nvSpPr>
        <p:spPr>
          <a:xfrm>
            <a:off x="179640" y="0"/>
            <a:ext cx="8604000" cy="6798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Цель: </a:t>
            </a: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поиск сведений о выпускниках школы разных лет,  которыми гордится не только наша школа, но и наша малая родина, познакомиться с их жизнью, трудовой деятельностью, узнать каковы этапы становления их карьеры и формулы успеха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Задачи: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Microsoft YaHei"/>
              </a:rPr>
              <a:t>1. </a:t>
            </a: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Изучить материалы архивного фонда школы и воспоминание учителей.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2. Осуществить поисковые работы по сбору архивных документов, фото – материалов из жизни учащихся в ранние годы существования школы.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Times New Roman"/>
              </a:rPr>
              <a:t>3. Установить связь с известными и выдающимися выпускниками-врачами, взять интервью.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Times New Roman"/>
              </a:rPr>
              <a:t>4. Пополнить и обновить страницу истории школы на школьном сайте, в музее.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        </a:t>
            </a:r>
            <a:r>
              <a:rPr b="1" i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Методы</a:t>
            </a:r>
            <a:r>
              <a:rPr b="0" i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:  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1.</a:t>
            </a: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Times New Roman"/>
              </a:rPr>
              <a:t> Анализ публикаций о наших выпускниках.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2. Виртуальная встреча с выпускниками – медиками.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3. Интервьюирование. 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Практическая значимость работы: </a:t>
            </a: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Результаты работы  (презентация) могут быть использованы: классными руководителями во внеурочной деятельности и в проведении классных часов, на уроках истории.</a:t>
            </a:r>
            <a:endParaRPr b="0" lang="ru-RU" sz="2000" spc="-1" strike="noStrike">
              <a:latin typeface="Arial"/>
            </a:endParaRPr>
          </a:p>
        </p:txBody>
      </p:sp>
    </p:spTree>
  </p:cSld>
  <p:transition>
    <p:dissolve/>
  </p:transition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CustomShape 1"/>
          <p:cNvSpPr/>
          <p:nvPr/>
        </p:nvSpPr>
        <p:spPr>
          <a:xfrm>
            <a:off x="395640" y="0"/>
            <a:ext cx="8228160" cy="125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45720" tIns="45000" bIns="45000" anchor="ctr">
            <a:normAutofit/>
          </a:bodyPr>
          <a:p>
            <a:pPr algn="ctr">
              <a:lnSpc>
                <a:spcPct val="115000"/>
              </a:lnSpc>
              <a:spcAft>
                <a:spcPts val="1001"/>
              </a:spcAft>
            </a:pPr>
            <a:r>
              <a:rPr b="1" lang="ru-RU" sz="4500" spc="-1" strike="noStrike">
                <a:solidFill>
                  <a:srgbClr val="f0ad00"/>
                </a:solidFill>
                <a:latin typeface="Corbel"/>
                <a:ea typeface="Times New Roman"/>
              </a:rPr>
              <a:t>Ценность работы врача</a:t>
            </a:r>
            <a:endParaRPr b="0" lang="ru-RU" sz="4500" spc="-1" strike="noStrike">
              <a:latin typeface="Arial"/>
            </a:endParaRPr>
          </a:p>
        </p:txBody>
      </p:sp>
      <p:pic>
        <p:nvPicPr>
          <p:cNvPr id="102" name="Рисунок 87" descr=""/>
          <p:cNvPicPr/>
          <p:nvPr/>
        </p:nvPicPr>
        <p:blipFill>
          <a:blip r:embed="rId1"/>
          <a:stretch/>
        </p:blipFill>
        <p:spPr>
          <a:xfrm>
            <a:off x="3924000" y="2205000"/>
            <a:ext cx="4563720" cy="3288600"/>
          </a:xfrm>
          <a:prstGeom prst="rect">
            <a:avLst/>
          </a:prstGeom>
          <a:ln>
            <a:noFill/>
          </a:ln>
        </p:spPr>
      </p:pic>
      <p:pic>
        <p:nvPicPr>
          <p:cNvPr id="103" name="Рисунок 88" descr=""/>
          <p:cNvPicPr/>
          <p:nvPr/>
        </p:nvPicPr>
        <p:blipFill>
          <a:blip r:embed="rId2"/>
          <a:stretch/>
        </p:blipFill>
        <p:spPr>
          <a:xfrm>
            <a:off x="216000" y="2664000"/>
            <a:ext cx="3591000" cy="2598480"/>
          </a:xfrm>
          <a:prstGeom prst="rect">
            <a:avLst/>
          </a:prstGeom>
          <a:ln>
            <a:noFill/>
          </a:ln>
        </p:spPr>
      </p:pic>
      <p:sp>
        <p:nvSpPr>
          <p:cNvPr id="104" name="CustomShape 2"/>
          <p:cNvSpPr/>
          <p:nvPr/>
        </p:nvSpPr>
        <p:spPr>
          <a:xfrm>
            <a:off x="1979640" y="1065960"/>
            <a:ext cx="6262920" cy="6393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 algn="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Calibri"/>
                <a:ea typeface="Calibri"/>
              </a:rPr>
              <a:t>«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Любовь к врачебному искусству </a:t>
            </a:r>
            <a:r>
              <a:rPr b="1" lang="ru-RU" sz="1800" spc="-1" strike="noStrike">
                <a:solidFill>
                  <a:srgbClr val="000000"/>
                </a:solidFill>
                <a:latin typeface="Calibri"/>
                <a:ea typeface="Calibri"/>
              </a:rPr>
              <a:t>—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endParaRPr b="0" lang="ru-RU" sz="18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это и есть любовь к человечеству</a:t>
            </a:r>
            <a:r>
              <a:rPr b="1" lang="ru-RU" sz="1800" spc="-1" strike="noStrike">
                <a:solidFill>
                  <a:srgbClr val="000000"/>
                </a:solidFill>
                <a:latin typeface="Calibri"/>
                <a:ea typeface="Calibri"/>
              </a:rPr>
              <a:t>»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 (Гиппократ)</a:t>
            </a:r>
            <a:endParaRPr b="0" lang="ru-RU" sz="1800" spc="-1" strike="noStrike">
              <a:latin typeface="Arial"/>
            </a:endParaRPr>
          </a:p>
        </p:txBody>
      </p:sp>
    </p:spTree>
  </p:cSld>
  <p:transition>
    <p:dissolve/>
  </p:transition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CustomShape 1"/>
          <p:cNvSpPr/>
          <p:nvPr/>
        </p:nvSpPr>
        <p:spPr>
          <a:xfrm>
            <a:off x="179640" y="836640"/>
            <a:ext cx="8577720" cy="714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45720" tIns="45000" bIns="45000" anchor="ctr">
            <a:normAutofit/>
          </a:bodyPr>
          <a:p>
            <a:pPr algn="ctr">
              <a:lnSpc>
                <a:spcPct val="100000"/>
              </a:lnSpc>
            </a:pPr>
            <a:r>
              <a:rPr b="1" i="1" lang="ru-RU" sz="3200" spc="-1" strike="noStrike">
                <a:solidFill>
                  <a:srgbClr val="fe8637"/>
                </a:solidFill>
                <a:latin typeface="Corbel"/>
                <a:ea typeface="DejaVu Sans"/>
              </a:rPr>
              <a:t>Баранникова Наталья Эдуардовна</a:t>
            </a:r>
            <a:r>
              <a:rPr b="1" lang="ru-RU" sz="3200" spc="-1" strike="noStrike">
                <a:solidFill>
                  <a:srgbClr val="fe8637"/>
                </a:solidFill>
                <a:latin typeface="Corbel"/>
                <a:ea typeface="DejaVu Sans"/>
              </a:rPr>
              <a:t> 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106" name="CustomShape 2"/>
          <p:cNvSpPr/>
          <p:nvPr/>
        </p:nvSpPr>
        <p:spPr>
          <a:xfrm>
            <a:off x="457200" y="1775160"/>
            <a:ext cx="8228160" cy="4624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07" name="Picture 1" descr=""/>
          <p:cNvPicPr/>
          <p:nvPr/>
        </p:nvPicPr>
        <p:blipFill>
          <a:blip r:embed="rId1"/>
          <a:stretch/>
        </p:blipFill>
        <p:spPr>
          <a:xfrm>
            <a:off x="3564000" y="1412640"/>
            <a:ext cx="2734920" cy="2734920"/>
          </a:xfrm>
          <a:prstGeom prst="rect">
            <a:avLst/>
          </a:prstGeom>
          <a:ln>
            <a:noFill/>
          </a:ln>
        </p:spPr>
      </p:pic>
      <p:pic>
        <p:nvPicPr>
          <p:cNvPr id="108" name="Picture 2" descr=""/>
          <p:cNvPicPr/>
          <p:nvPr/>
        </p:nvPicPr>
        <p:blipFill>
          <a:blip r:embed="rId2"/>
          <a:stretch/>
        </p:blipFill>
        <p:spPr>
          <a:xfrm>
            <a:off x="6156000" y="4121640"/>
            <a:ext cx="2734920" cy="2734920"/>
          </a:xfrm>
          <a:prstGeom prst="rect">
            <a:avLst/>
          </a:prstGeom>
          <a:ln>
            <a:noFill/>
          </a:ln>
        </p:spPr>
      </p:pic>
      <p:pic>
        <p:nvPicPr>
          <p:cNvPr id="109" name="Picture 4" descr=""/>
          <p:cNvPicPr/>
          <p:nvPr/>
        </p:nvPicPr>
        <p:blipFill>
          <a:blip r:embed="rId3"/>
          <a:stretch/>
        </p:blipFill>
        <p:spPr>
          <a:xfrm>
            <a:off x="179640" y="4014360"/>
            <a:ext cx="2842200" cy="2842200"/>
          </a:xfrm>
          <a:prstGeom prst="rect">
            <a:avLst/>
          </a:prstGeom>
          <a:ln>
            <a:noFill/>
          </a:ln>
        </p:spPr>
      </p:pic>
      <p:pic>
        <p:nvPicPr>
          <p:cNvPr id="110" name="Picture 3" descr=""/>
          <p:cNvPicPr/>
          <p:nvPr/>
        </p:nvPicPr>
        <p:blipFill>
          <a:blip r:embed="rId4"/>
          <a:stretch/>
        </p:blipFill>
        <p:spPr>
          <a:xfrm>
            <a:off x="0" y="1412640"/>
            <a:ext cx="3646800" cy="2734920"/>
          </a:xfrm>
          <a:prstGeom prst="rect">
            <a:avLst/>
          </a:prstGeom>
          <a:ln>
            <a:noFill/>
          </a:ln>
        </p:spPr>
      </p:pic>
      <p:pic>
        <p:nvPicPr>
          <p:cNvPr id="111" name="Picture 6" descr=""/>
          <p:cNvPicPr/>
          <p:nvPr/>
        </p:nvPicPr>
        <p:blipFill>
          <a:blip r:embed="rId5"/>
          <a:stretch/>
        </p:blipFill>
        <p:spPr>
          <a:xfrm>
            <a:off x="3204000" y="4121640"/>
            <a:ext cx="2734920" cy="2734920"/>
          </a:xfrm>
          <a:prstGeom prst="rect">
            <a:avLst/>
          </a:prstGeom>
          <a:ln>
            <a:noFill/>
          </a:ln>
        </p:spPr>
      </p:pic>
      <p:pic>
        <p:nvPicPr>
          <p:cNvPr id="112" name="Picture 7" descr=""/>
          <p:cNvPicPr/>
          <p:nvPr/>
        </p:nvPicPr>
        <p:blipFill>
          <a:blip r:embed="rId6"/>
          <a:stretch/>
        </p:blipFill>
        <p:spPr>
          <a:xfrm>
            <a:off x="6372360" y="1412640"/>
            <a:ext cx="2662920" cy="2662920"/>
          </a:xfrm>
          <a:prstGeom prst="rect">
            <a:avLst/>
          </a:prstGeom>
          <a:ln>
            <a:noFill/>
          </a:ln>
        </p:spPr>
      </p:pic>
      <p:sp>
        <p:nvSpPr>
          <p:cNvPr id="113" name="CustomShape 3"/>
          <p:cNvSpPr/>
          <p:nvPr/>
        </p:nvSpPr>
        <p:spPr>
          <a:xfrm>
            <a:off x="323640" y="0"/>
            <a:ext cx="8228160" cy="979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45720" tIns="45000" bIns="45000" anchor="ctr">
            <a:noAutofit/>
          </a:bodyPr>
          <a:p>
            <a:pPr algn="ctr">
              <a:lnSpc>
                <a:spcPct val="115000"/>
              </a:lnSpc>
              <a:spcAft>
                <a:spcPts val="1001"/>
              </a:spcAft>
            </a:pPr>
            <a:r>
              <a:rPr b="1" i="1" lang="ru-RU" sz="3200" spc="-1" strike="noStrike">
                <a:solidFill>
                  <a:srgbClr val="f0ad00"/>
                </a:solidFill>
                <a:latin typeface="Corbel"/>
                <a:ea typeface="Times New Roman"/>
              </a:rPr>
              <a:t>Медсестры - участницы миротворческих сил  Российской Федерации</a:t>
            </a:r>
            <a:endParaRPr b="0" lang="ru-RU" sz="3200" spc="-1" strike="noStrike">
              <a:latin typeface="Arial"/>
            </a:endParaRPr>
          </a:p>
        </p:txBody>
      </p:sp>
    </p:spTree>
  </p:cSld>
  <p:transition>
    <p:dissolve/>
  </p:transition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3" descr=""/>
          <p:cNvPicPr/>
          <p:nvPr/>
        </p:nvPicPr>
        <p:blipFill>
          <a:blip r:embed="rId1"/>
          <a:stretch/>
        </p:blipFill>
        <p:spPr>
          <a:xfrm>
            <a:off x="2339640" y="4005000"/>
            <a:ext cx="3802320" cy="2851560"/>
          </a:xfrm>
          <a:prstGeom prst="rect">
            <a:avLst/>
          </a:prstGeom>
          <a:ln>
            <a:noFill/>
          </a:ln>
        </p:spPr>
      </p:pic>
      <p:sp>
        <p:nvSpPr>
          <p:cNvPr id="115" name="CustomShape 1"/>
          <p:cNvSpPr/>
          <p:nvPr/>
        </p:nvSpPr>
        <p:spPr>
          <a:xfrm>
            <a:off x="457200" y="155520"/>
            <a:ext cx="8228160" cy="125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4572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i="1" lang="ru-RU" sz="4500" spc="-1" strike="noStrike">
                <a:solidFill>
                  <a:srgbClr val="f0ad00"/>
                </a:solidFill>
                <a:latin typeface="Corbel"/>
                <a:ea typeface="DejaVu Sans"/>
              </a:rPr>
              <a:t>Козлова Елена Валентиновна </a:t>
            </a:r>
            <a:endParaRPr b="0" lang="ru-RU" sz="4500" spc="-1" strike="noStrike">
              <a:latin typeface="Arial"/>
            </a:endParaRPr>
          </a:p>
        </p:txBody>
      </p:sp>
      <p:pic>
        <p:nvPicPr>
          <p:cNvPr id="116" name="Picture 1" descr=""/>
          <p:cNvPicPr/>
          <p:nvPr/>
        </p:nvPicPr>
        <p:blipFill>
          <a:blip r:embed="rId2"/>
          <a:stretch/>
        </p:blipFill>
        <p:spPr>
          <a:xfrm>
            <a:off x="0" y="1412640"/>
            <a:ext cx="3094920" cy="3094920"/>
          </a:xfrm>
          <a:prstGeom prst="rect">
            <a:avLst/>
          </a:prstGeom>
          <a:ln>
            <a:noFill/>
          </a:ln>
        </p:spPr>
      </p:pic>
      <p:pic>
        <p:nvPicPr>
          <p:cNvPr id="117" name="Picture 2" descr=""/>
          <p:cNvPicPr/>
          <p:nvPr/>
        </p:nvPicPr>
        <p:blipFill>
          <a:blip r:embed="rId3"/>
          <a:stretch/>
        </p:blipFill>
        <p:spPr>
          <a:xfrm>
            <a:off x="5652000" y="1412640"/>
            <a:ext cx="3310920" cy="3310920"/>
          </a:xfrm>
          <a:prstGeom prst="rect">
            <a:avLst/>
          </a:prstGeom>
          <a:ln>
            <a:noFill/>
          </a:ln>
        </p:spPr>
      </p:pic>
      <p:pic>
        <p:nvPicPr>
          <p:cNvPr id="118" name="Picture 1" descr=""/>
          <p:cNvPicPr/>
          <p:nvPr/>
        </p:nvPicPr>
        <p:blipFill>
          <a:blip r:embed="rId4"/>
          <a:stretch/>
        </p:blipFill>
        <p:spPr>
          <a:xfrm>
            <a:off x="6948360" y="4725000"/>
            <a:ext cx="1510560" cy="2014920"/>
          </a:xfrm>
          <a:prstGeom prst="rect">
            <a:avLst/>
          </a:prstGeom>
          <a:ln>
            <a:noFill/>
          </a:ln>
        </p:spPr>
      </p:pic>
      <p:pic>
        <p:nvPicPr>
          <p:cNvPr id="119" name="Picture 4" descr=""/>
          <p:cNvPicPr/>
          <p:nvPr/>
        </p:nvPicPr>
        <p:blipFill>
          <a:blip r:embed="rId5"/>
          <a:stretch/>
        </p:blipFill>
        <p:spPr>
          <a:xfrm>
            <a:off x="3420000" y="1412640"/>
            <a:ext cx="1942920" cy="2590920"/>
          </a:xfrm>
          <a:prstGeom prst="rect">
            <a:avLst/>
          </a:prstGeom>
          <a:ln>
            <a:noFill/>
          </a:ln>
        </p:spPr>
      </p:pic>
    </p:spTree>
  </p:cSld>
  <p:transition>
    <p:dissolve/>
  </p:transition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4" descr=""/>
          <p:cNvPicPr/>
          <p:nvPr/>
        </p:nvPicPr>
        <p:blipFill>
          <a:blip r:embed="rId1"/>
          <a:srcRect l="2632" t="7432" r="0" b="14546"/>
          <a:stretch/>
        </p:blipFill>
        <p:spPr>
          <a:xfrm>
            <a:off x="0" y="0"/>
            <a:ext cx="3975120" cy="4246920"/>
          </a:xfrm>
          <a:prstGeom prst="rect">
            <a:avLst/>
          </a:prstGeom>
          <a:ln>
            <a:noFill/>
          </a:ln>
        </p:spPr>
      </p:pic>
      <p:pic>
        <p:nvPicPr>
          <p:cNvPr id="121" name="Picture 5" descr=""/>
          <p:cNvPicPr/>
          <p:nvPr/>
        </p:nvPicPr>
        <p:blipFill>
          <a:blip r:embed="rId2"/>
          <a:srcRect l="6303" t="0" r="2308" b="3545"/>
          <a:stretch/>
        </p:blipFill>
        <p:spPr>
          <a:xfrm>
            <a:off x="5220000" y="0"/>
            <a:ext cx="1923480" cy="2707560"/>
          </a:xfrm>
          <a:prstGeom prst="rect">
            <a:avLst/>
          </a:prstGeom>
          <a:ln>
            <a:noFill/>
          </a:ln>
        </p:spPr>
      </p:pic>
      <p:pic>
        <p:nvPicPr>
          <p:cNvPr id="122" name="Picture 6" descr=""/>
          <p:cNvPicPr/>
          <p:nvPr/>
        </p:nvPicPr>
        <p:blipFill>
          <a:blip r:embed="rId3"/>
          <a:stretch/>
        </p:blipFill>
        <p:spPr>
          <a:xfrm rot="20887200">
            <a:off x="3665520" y="172080"/>
            <a:ext cx="1942920" cy="2590920"/>
          </a:xfrm>
          <a:prstGeom prst="rect">
            <a:avLst/>
          </a:prstGeom>
          <a:ln>
            <a:noFill/>
          </a:ln>
        </p:spPr>
      </p:pic>
      <p:pic>
        <p:nvPicPr>
          <p:cNvPr id="123" name="Picture 8" descr=""/>
          <p:cNvPicPr/>
          <p:nvPr/>
        </p:nvPicPr>
        <p:blipFill>
          <a:blip r:embed="rId4"/>
          <a:srcRect l="4462" t="0" r="0" b="1843"/>
          <a:stretch/>
        </p:blipFill>
        <p:spPr>
          <a:xfrm>
            <a:off x="0" y="4221000"/>
            <a:ext cx="3082320" cy="2374920"/>
          </a:xfrm>
          <a:prstGeom prst="rect">
            <a:avLst/>
          </a:prstGeom>
          <a:ln>
            <a:noFill/>
          </a:ln>
        </p:spPr>
      </p:pic>
      <p:pic>
        <p:nvPicPr>
          <p:cNvPr id="124" name="Picture 7" descr=""/>
          <p:cNvPicPr/>
          <p:nvPr/>
        </p:nvPicPr>
        <p:blipFill>
          <a:blip r:embed="rId5"/>
          <a:stretch/>
        </p:blipFill>
        <p:spPr>
          <a:xfrm rot="896400">
            <a:off x="6957720" y="200160"/>
            <a:ext cx="1891080" cy="2521800"/>
          </a:xfrm>
          <a:prstGeom prst="rect">
            <a:avLst/>
          </a:prstGeom>
          <a:ln>
            <a:noFill/>
          </a:ln>
        </p:spPr>
      </p:pic>
      <p:pic>
        <p:nvPicPr>
          <p:cNvPr id="125" name="Picture 10" descr=""/>
          <p:cNvPicPr/>
          <p:nvPr/>
        </p:nvPicPr>
        <p:blipFill>
          <a:blip r:embed="rId6"/>
          <a:srcRect l="2410" t="6427" r="0" b="0"/>
          <a:stretch/>
        </p:blipFill>
        <p:spPr>
          <a:xfrm>
            <a:off x="6084000" y="4581000"/>
            <a:ext cx="2914200" cy="2095560"/>
          </a:xfrm>
          <a:prstGeom prst="rect">
            <a:avLst/>
          </a:prstGeom>
          <a:ln>
            <a:noFill/>
          </a:ln>
        </p:spPr>
      </p:pic>
      <p:pic>
        <p:nvPicPr>
          <p:cNvPr id="126" name="Picture 9" descr=""/>
          <p:cNvPicPr/>
          <p:nvPr/>
        </p:nvPicPr>
        <p:blipFill>
          <a:blip r:embed="rId7"/>
          <a:srcRect l="0" t="9678" r="807" b="0"/>
          <a:stretch/>
        </p:blipFill>
        <p:spPr>
          <a:xfrm>
            <a:off x="4644000" y="2565000"/>
            <a:ext cx="2950920" cy="2014920"/>
          </a:xfrm>
          <a:prstGeom prst="rect">
            <a:avLst/>
          </a:prstGeom>
          <a:ln>
            <a:noFill/>
          </a:ln>
        </p:spPr>
      </p:pic>
      <p:pic>
        <p:nvPicPr>
          <p:cNvPr id="127" name="Picture 11" descr=""/>
          <p:cNvPicPr/>
          <p:nvPr/>
        </p:nvPicPr>
        <p:blipFill>
          <a:blip r:embed="rId8"/>
          <a:srcRect l="6250" t="3334" r="1250" b="6667"/>
          <a:stretch/>
        </p:blipFill>
        <p:spPr>
          <a:xfrm>
            <a:off x="3132000" y="4581000"/>
            <a:ext cx="2878920" cy="2100240"/>
          </a:xfrm>
          <a:prstGeom prst="rect">
            <a:avLst/>
          </a:prstGeom>
          <a:ln>
            <a:noFill/>
          </a:ln>
        </p:spPr>
      </p:pic>
    </p:spTree>
  </p:cSld>
  <p:transition>
    <p:dissolve/>
  </p:transition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CustomShape 1"/>
          <p:cNvSpPr/>
          <p:nvPr/>
        </p:nvSpPr>
        <p:spPr>
          <a:xfrm>
            <a:off x="107640" y="155520"/>
            <a:ext cx="9034920" cy="125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45720" tIns="45000" bIns="45000" anchor="ctr">
            <a:normAutofit/>
          </a:bodyPr>
          <a:p>
            <a:pPr algn="ctr">
              <a:lnSpc>
                <a:spcPct val="100000"/>
              </a:lnSpc>
            </a:pPr>
            <a:r>
              <a:rPr b="1" lang="ru-RU" sz="4500" spc="-1" strike="noStrike">
                <a:solidFill>
                  <a:srgbClr val="f0ad00"/>
                </a:solidFill>
                <a:latin typeface="Corbel"/>
                <a:ea typeface="DejaVu Sans"/>
              </a:rPr>
              <a:t>Знак отличия «За службу на Кавказе»</a:t>
            </a:r>
            <a:endParaRPr b="0" lang="ru-RU" sz="4500" spc="-1" strike="noStrike">
              <a:latin typeface="Arial"/>
            </a:endParaRPr>
          </a:p>
        </p:txBody>
      </p:sp>
      <p:pic>
        <p:nvPicPr>
          <p:cNvPr id="129" name="Содержимое 3" descr=""/>
          <p:cNvPicPr/>
          <p:nvPr/>
        </p:nvPicPr>
        <p:blipFill>
          <a:blip r:embed="rId1"/>
          <a:srcRect l="21980" t="8205" r="18478" b="10852"/>
          <a:stretch/>
        </p:blipFill>
        <p:spPr>
          <a:xfrm rot="10800000">
            <a:off x="1440" y="2277000"/>
            <a:ext cx="3670920" cy="3742920"/>
          </a:xfrm>
          <a:prstGeom prst="rect">
            <a:avLst/>
          </a:prstGeom>
          <a:ln>
            <a:noFill/>
          </a:ln>
        </p:spPr>
      </p:pic>
      <p:pic>
        <p:nvPicPr>
          <p:cNvPr id="130" name="Picture 2" descr=""/>
          <p:cNvPicPr/>
          <p:nvPr/>
        </p:nvPicPr>
        <p:blipFill>
          <a:blip r:embed="rId2"/>
          <a:srcRect l="0" t="0" r="6084" b="26051"/>
          <a:stretch/>
        </p:blipFill>
        <p:spPr>
          <a:xfrm>
            <a:off x="3708000" y="1628640"/>
            <a:ext cx="2004480" cy="2806920"/>
          </a:xfrm>
          <a:prstGeom prst="rect">
            <a:avLst/>
          </a:prstGeom>
          <a:ln>
            <a:noFill/>
          </a:ln>
        </p:spPr>
      </p:pic>
      <p:pic>
        <p:nvPicPr>
          <p:cNvPr id="131" name="Picture 3" descr=""/>
          <p:cNvPicPr/>
          <p:nvPr/>
        </p:nvPicPr>
        <p:blipFill>
          <a:blip r:embed="rId3"/>
          <a:srcRect l="0" t="3382" r="15654" b="13972"/>
          <a:stretch/>
        </p:blipFill>
        <p:spPr>
          <a:xfrm flipH="1">
            <a:off x="5797440" y="1484640"/>
            <a:ext cx="1654920" cy="2883240"/>
          </a:xfrm>
          <a:prstGeom prst="rect">
            <a:avLst/>
          </a:prstGeom>
          <a:ln>
            <a:noFill/>
          </a:ln>
        </p:spPr>
      </p:pic>
      <p:pic>
        <p:nvPicPr>
          <p:cNvPr id="132" name="Picture 4" descr=""/>
          <p:cNvPicPr/>
          <p:nvPr/>
        </p:nvPicPr>
        <p:blipFill>
          <a:blip r:embed="rId4"/>
          <a:srcRect l="0" t="25538" r="11588" b="28764"/>
          <a:stretch/>
        </p:blipFill>
        <p:spPr>
          <a:xfrm>
            <a:off x="4932000" y="4509000"/>
            <a:ext cx="2446920" cy="2248200"/>
          </a:xfrm>
          <a:prstGeom prst="rect">
            <a:avLst/>
          </a:prstGeom>
          <a:ln>
            <a:noFill/>
          </a:ln>
        </p:spPr>
      </p:pic>
      <p:pic>
        <p:nvPicPr>
          <p:cNvPr id="133" name="Picture 5" descr=""/>
          <p:cNvPicPr/>
          <p:nvPr/>
        </p:nvPicPr>
        <p:blipFill>
          <a:blip r:embed="rId5"/>
          <a:srcRect l="12982" t="5837" r="5263" b="13137"/>
          <a:stretch/>
        </p:blipFill>
        <p:spPr>
          <a:xfrm>
            <a:off x="7549920" y="1556640"/>
            <a:ext cx="1592640" cy="2806920"/>
          </a:xfrm>
          <a:prstGeom prst="rect">
            <a:avLst/>
          </a:prstGeom>
          <a:ln>
            <a:noFill/>
          </a:ln>
        </p:spPr>
      </p:pic>
    </p:spTree>
  </p:cSld>
  <p:transition>
    <p:dissolve/>
  </p:transition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CustomShape 1"/>
          <p:cNvSpPr/>
          <p:nvPr/>
        </p:nvSpPr>
        <p:spPr>
          <a:xfrm>
            <a:off x="360000" y="720000"/>
            <a:ext cx="8228160" cy="125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4572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i="1" lang="ru-RU" sz="3200" spc="-1" strike="noStrike">
                <a:solidFill>
                  <a:srgbClr val="fe8637"/>
                </a:solidFill>
                <a:latin typeface="Times New Roman"/>
                <a:ea typeface="Times New Roman"/>
              </a:rPr>
              <a:t>«Заслуженный работник здравоохранения Читинской области»</a:t>
            </a:r>
            <a:br/>
            <a:r>
              <a:rPr b="1" i="1" lang="ru-RU" sz="3200" spc="-1" strike="noStrike">
                <a:solidFill>
                  <a:srgbClr val="f0ad00"/>
                </a:solidFill>
                <a:latin typeface="Corbel"/>
                <a:ea typeface="Times New Roman"/>
              </a:rPr>
              <a:t>Бурова Нина   Александровна – выпускница 1976 г.</a:t>
            </a:r>
            <a:endParaRPr b="0" lang="ru-RU" sz="3200" spc="-1" strike="noStrike">
              <a:latin typeface="Arial"/>
            </a:endParaRPr>
          </a:p>
        </p:txBody>
      </p:sp>
      <p:pic>
        <p:nvPicPr>
          <p:cNvPr id="135" name="Рисунок 119" descr=""/>
          <p:cNvPicPr/>
          <p:nvPr/>
        </p:nvPicPr>
        <p:blipFill>
          <a:blip r:embed="rId1"/>
          <a:stretch/>
        </p:blipFill>
        <p:spPr>
          <a:xfrm>
            <a:off x="2195640" y="2493000"/>
            <a:ext cx="4312800" cy="3182040"/>
          </a:xfrm>
          <a:prstGeom prst="rect">
            <a:avLst/>
          </a:prstGeom>
          <a:ln>
            <a:noFill/>
          </a:ln>
        </p:spPr>
      </p:pic>
    </p:spTree>
  </p:cSld>
  <p:transition>
    <p:dissolv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506</TotalTime>
  <Application>Trio_Office/6.2.8.2$Windows_x86 LibreOffice_project/</Application>
  <Words>257</Words>
  <Paragraphs>32</Paragraphs>
  <Company>Hewlett-Packard Company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2016-11-29T13:09:03Z</dcterms:created>
  <dc:creator>SHUMAHER</dc:creator>
  <dc:description/>
  <dc:language>ru-RU</dc:language>
  <cp:lastModifiedBy/>
  <dcterms:modified xsi:type="dcterms:W3CDTF">2021-03-11T23:50:47Z</dcterms:modified>
  <cp:revision>55</cp:revision>
  <dc:subject/>
  <dc:title>Грузино‑абхазский конфликт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Hewlett-Packard Company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Экран (4:3)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14</vt:i4>
  </property>
</Properties>
</file>